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2" r:id="rId5"/>
    <p:sldMasterId id="2147483663"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Lst>
  <p:sldSz cy="5143500" cx="9144000"/>
  <p:notesSz cx="6858000" cy="9144000"/>
  <p:embeddedFontLst>
    <p:embeddedFont>
      <p:font typeface="Roboto"/>
      <p:regular r:id="rId39"/>
      <p:bold r:id="rId40"/>
      <p:italic r:id="rId41"/>
      <p:boldItalic r:id="rId4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2CB142D4-6565-445E-8308-0C9FF63343C5}">
  <a:tblStyle styleId="{2CB142D4-6565-445E-8308-0C9FF63343C5}"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bold.fntdata"/><Relationship Id="rId20" Type="http://schemas.openxmlformats.org/officeDocument/2006/relationships/slide" Target="slides/slide13.xml"/><Relationship Id="rId42" Type="http://schemas.openxmlformats.org/officeDocument/2006/relationships/font" Target="fonts/Roboto-boldItalic.fntdata"/><Relationship Id="rId41" Type="http://schemas.openxmlformats.org/officeDocument/2006/relationships/font" Target="fonts/Roboto-italic.fntdata"/><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5" Type="http://schemas.openxmlformats.org/officeDocument/2006/relationships/slideMaster" Target="slideMasters/slideMaster1.xml"/><Relationship Id="rId6" Type="http://schemas.openxmlformats.org/officeDocument/2006/relationships/slideMaster" Target="slideMasters/slideMaster2.xml"/><Relationship Id="rId29" Type="http://schemas.openxmlformats.org/officeDocument/2006/relationships/slide" Target="slides/slide2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11" Type="http://schemas.openxmlformats.org/officeDocument/2006/relationships/slide" Target="slides/slide4.xml"/><Relationship Id="rId33" Type="http://schemas.openxmlformats.org/officeDocument/2006/relationships/slide" Target="slides/slide26.xml"/><Relationship Id="rId10" Type="http://schemas.openxmlformats.org/officeDocument/2006/relationships/slide" Target="slides/slide3.xml"/><Relationship Id="rId32" Type="http://schemas.openxmlformats.org/officeDocument/2006/relationships/slide" Target="slides/slide25.xml"/><Relationship Id="rId13" Type="http://schemas.openxmlformats.org/officeDocument/2006/relationships/slide" Target="slides/slide6.xml"/><Relationship Id="rId35" Type="http://schemas.openxmlformats.org/officeDocument/2006/relationships/slide" Target="slides/slide28.xml"/><Relationship Id="rId12" Type="http://schemas.openxmlformats.org/officeDocument/2006/relationships/slide" Target="slides/slide5.xml"/><Relationship Id="rId34" Type="http://schemas.openxmlformats.org/officeDocument/2006/relationships/slide" Target="slides/slide27.xml"/><Relationship Id="rId15" Type="http://schemas.openxmlformats.org/officeDocument/2006/relationships/slide" Target="slides/slide8.xml"/><Relationship Id="rId37" Type="http://schemas.openxmlformats.org/officeDocument/2006/relationships/slide" Target="slides/slide30.xml"/><Relationship Id="rId14" Type="http://schemas.openxmlformats.org/officeDocument/2006/relationships/slide" Target="slides/slide7.xml"/><Relationship Id="rId36" Type="http://schemas.openxmlformats.org/officeDocument/2006/relationships/slide" Target="slides/slide29.xml"/><Relationship Id="rId17" Type="http://schemas.openxmlformats.org/officeDocument/2006/relationships/slide" Target="slides/slide10.xml"/><Relationship Id="rId39" Type="http://schemas.openxmlformats.org/officeDocument/2006/relationships/font" Target="fonts/Roboto-regular.fntdata"/><Relationship Id="rId16" Type="http://schemas.openxmlformats.org/officeDocument/2006/relationships/slide" Target="slides/slide9.xml"/><Relationship Id="rId38" Type="http://schemas.openxmlformats.org/officeDocument/2006/relationships/slide" Target="slides/slide31.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288b5753e6c_1_39:notes"/>
          <p:cNvSpPr/>
          <p:nvPr>
            <p:ph idx="2" type="sldImg"/>
          </p:nvPr>
        </p:nvSpPr>
        <p:spPr>
          <a:xfrm>
            <a:off x="685263" y="1143000"/>
            <a:ext cx="548747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8" name="Google Shape;58;g288b5753e6c_1_3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 name="Google Shape;59;g288b5753e6c_1_3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fr"/>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29133b0d282_0_10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Let's take a moment to ponder the image before us. What you see is more than just a visual representation; it's the very essence of why we term it 'cloud computing'</a:t>
            </a:r>
            <a:endParaRPr/>
          </a:p>
          <a:p>
            <a:pPr indent="0" lvl="0" marL="0" rtl="0" algn="l">
              <a:spcBef>
                <a:spcPts val="0"/>
              </a:spcBef>
              <a:spcAft>
                <a:spcPts val="0"/>
              </a:spcAft>
              <a:buNone/>
            </a:pPr>
            <a:r>
              <a:t/>
            </a:r>
            <a:endParaRPr/>
          </a:p>
          <a:p>
            <a:pPr indent="0" lvl="0" marL="0" rtl="0" algn="l">
              <a:spcBef>
                <a:spcPts val="0"/>
              </a:spcBef>
              <a:spcAft>
                <a:spcPts val="0"/>
              </a:spcAft>
              <a:buNone/>
            </a:pPr>
            <a:r>
              <a:rPr lang="fr"/>
              <a:t>Rather than being confined to physical hardware, our data and applications reside in the 'cloud', an abstract space, scalable and accessible from anywhere. This image perfectly encapsulates the evolution from rigid, location-bound infrastructure to the fluid, boundary-less realm of the cloud."</a:t>
            </a:r>
            <a:endParaRPr/>
          </a:p>
        </p:txBody>
      </p:sp>
      <p:sp>
        <p:nvSpPr>
          <p:cNvPr id="149" name="Google Shape;149;g29133b0d282_0_105:notes"/>
          <p:cNvSpPr/>
          <p:nvPr>
            <p:ph idx="2" type="sldImg"/>
          </p:nvPr>
        </p:nvSpPr>
        <p:spPr>
          <a:xfrm>
            <a:off x="685263" y="1143000"/>
            <a:ext cx="54876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1ea2d28e59c_0_10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fr"/>
              <a:t>Understanding cloud computing’s fundamentals brings us to a critical component that powers this technology—virtualization.</a:t>
            </a:r>
            <a:endParaRPr/>
          </a:p>
          <a:p>
            <a:pPr indent="0" lvl="0" marL="0" rtl="0" algn="l">
              <a:spcBef>
                <a:spcPts val="0"/>
              </a:spcBef>
              <a:spcAft>
                <a:spcPts val="0"/>
              </a:spcAft>
              <a:buNone/>
            </a:pPr>
            <a:r>
              <a:rPr lang="fr"/>
              <a:t>as we saw earlier : </a:t>
            </a:r>
            <a:r>
              <a:rPr lang="fr">
                <a:solidFill>
                  <a:schemeClr val="dk1"/>
                </a:solidFill>
              </a:rPr>
              <a:t>Virtualization allows multiple virtual instances on a single physical machine. In cloud computing, this concept is elevated to deliver services over the internet</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fr"/>
              <a:t> Virtualization is the heart of cloud computing, enabling the efficiency, scalability, and flexibility that defines cloud services.</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b="1" lang="fr"/>
              <a:t>The Role of Virtualization in Cloud Computing</a:t>
            </a:r>
            <a:endParaRPr b="1"/>
          </a:p>
          <a:p>
            <a:pPr indent="0" lvl="0" marL="0" rtl="0" algn="l">
              <a:spcBef>
                <a:spcPts val="0"/>
              </a:spcBef>
              <a:spcAft>
                <a:spcPts val="0"/>
              </a:spcAft>
              <a:buClr>
                <a:schemeClr val="dk1"/>
              </a:buClr>
              <a:buSzPts val="1100"/>
              <a:buFont typeface="Arial"/>
              <a:buNone/>
            </a:pPr>
            <a:r>
              <a:rPr lang="fr"/>
              <a:t>Resource Optimization: "Virtualization optimizes physical hardware resources, ensuring they are utilized to their fullest potential."</a:t>
            </a:r>
            <a:endParaRPr/>
          </a:p>
          <a:p>
            <a:pPr indent="0" lvl="0" marL="0" rtl="0" algn="l">
              <a:spcBef>
                <a:spcPts val="0"/>
              </a:spcBef>
              <a:spcAft>
                <a:spcPts val="0"/>
              </a:spcAft>
              <a:buClr>
                <a:schemeClr val="dk1"/>
              </a:buClr>
              <a:buSzPts val="1100"/>
              <a:buFont typeface="Arial"/>
              <a:buNone/>
            </a:pPr>
            <a:r>
              <a:rPr lang="fr"/>
              <a:t>Flexibility and Scalability: "It provides unparalleled flexibility, allowing for quick scaling up or down based on demand."</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b="1" lang="fr"/>
              <a:t>Differences Between Virtualization and Cloud Computing</a:t>
            </a:r>
            <a:endParaRPr b="1"/>
          </a:p>
          <a:p>
            <a:pPr indent="0" lvl="0" marL="0" rtl="0" algn="l">
              <a:spcBef>
                <a:spcPts val="0"/>
              </a:spcBef>
              <a:spcAft>
                <a:spcPts val="0"/>
              </a:spcAft>
              <a:buClr>
                <a:schemeClr val="dk1"/>
              </a:buClr>
              <a:buSzPts val="1100"/>
              <a:buFont typeface="Arial"/>
              <a:buNone/>
            </a:pPr>
            <a:r>
              <a:rPr lang="fr"/>
              <a:t>Virtualization: "Focuses on maximizing physical hardware use. It can exist without cloud computing."</a:t>
            </a:r>
            <a:endParaRPr/>
          </a:p>
          <a:p>
            <a:pPr indent="0" lvl="0" marL="0" rtl="0" algn="l">
              <a:spcBef>
                <a:spcPts val="0"/>
              </a:spcBef>
              <a:spcAft>
                <a:spcPts val="0"/>
              </a:spcAft>
              <a:buClr>
                <a:schemeClr val="dk1"/>
              </a:buClr>
              <a:buSzPts val="1100"/>
              <a:buFont typeface="Arial"/>
              <a:buNone/>
            </a:pPr>
            <a:r>
              <a:rPr lang="fr"/>
              <a:t>Cloud Computing: "A broader concept that delivers computing as a service. While it relies on virtualization, it also includes additional features like self-service, broad network access, and automated management."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b="1" lang="fr"/>
              <a:t>Types of Virtualization in Cloud Computing</a:t>
            </a:r>
            <a:endParaRPr b="1"/>
          </a:p>
          <a:p>
            <a:pPr indent="0" lvl="0" marL="0" rtl="0" algn="l">
              <a:spcBef>
                <a:spcPts val="0"/>
              </a:spcBef>
              <a:spcAft>
                <a:spcPts val="0"/>
              </a:spcAft>
              <a:buClr>
                <a:schemeClr val="dk1"/>
              </a:buClr>
              <a:buSzPts val="1100"/>
              <a:buFont typeface="Arial"/>
              <a:buNone/>
            </a:pPr>
            <a:r>
              <a:rPr lang="fr"/>
              <a:t>Server Virtualization: "Creating virtual servers to optimize hardware usage."</a:t>
            </a:r>
            <a:endParaRPr/>
          </a:p>
          <a:p>
            <a:pPr indent="0" lvl="0" marL="0" rtl="0" algn="l">
              <a:spcBef>
                <a:spcPts val="0"/>
              </a:spcBef>
              <a:spcAft>
                <a:spcPts val="0"/>
              </a:spcAft>
              <a:buClr>
                <a:schemeClr val="dk1"/>
              </a:buClr>
              <a:buSzPts val="1100"/>
              <a:buFont typeface="Arial"/>
              <a:buNone/>
            </a:pPr>
            <a:r>
              <a:rPr lang="fr"/>
              <a:t>Storage Virtualization: "Pooling physical storage from multiple devices into a single virtual storage device."</a:t>
            </a:r>
            <a:endParaRPr/>
          </a:p>
          <a:p>
            <a:pPr indent="0" lvl="0" marL="0" rtl="0" algn="l">
              <a:spcBef>
                <a:spcPts val="0"/>
              </a:spcBef>
              <a:spcAft>
                <a:spcPts val="0"/>
              </a:spcAft>
              <a:buClr>
                <a:schemeClr val="dk1"/>
              </a:buClr>
              <a:buSzPts val="1100"/>
              <a:buFont typeface="Arial"/>
              <a:buNone/>
            </a:pPr>
            <a:r>
              <a:rPr lang="fr"/>
              <a:t>Network Virtualization: "Combining hardware and software network resources and managing them as a single entity."</a:t>
            </a:r>
            <a:endParaRPr/>
          </a:p>
          <a:p>
            <a:pPr indent="0" lvl="0" marL="0" rtl="0" algn="l">
              <a:spcBef>
                <a:spcPts val="0"/>
              </a:spcBef>
              <a:spcAft>
                <a:spcPts val="0"/>
              </a:spcAft>
              <a:buClr>
                <a:schemeClr val="dk1"/>
              </a:buClr>
              <a:buSzPts val="1100"/>
              <a:buFont typeface="Arial"/>
              <a:buNone/>
            </a:pPr>
            <a:r>
              <a:rPr lang="fr"/>
              <a:t>Application Virtualization: "Running applications from a remote server rather than on the user’s computer."</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fr"/>
              <a:t>In essence, virtualization is integral to cloud computing, providing the technical foundation needed to deliver cloud services efficiently and effectively.</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56" name="Google Shape;156;g1ea2d28e59c_0_107:notes"/>
          <p:cNvSpPr/>
          <p:nvPr>
            <p:ph idx="2" type="sldImg"/>
          </p:nvPr>
        </p:nvSpPr>
        <p:spPr>
          <a:xfrm>
            <a:off x="685263" y="1143000"/>
            <a:ext cx="54876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29133b0d282_0_7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fr"/>
              <a:t> it's evident that the cloud landscape is both vast and diverse. These top 10 providers, each with its unique strengths, collectively define the cloud computing ecosystem.</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rPr lang="fr"/>
              <a:t>From AWS's pioneering infrastructure to Microsoft Azure's enterprise integrations, and from Google Cloud's data analytics prowess to the specialized services of Oracle, Alibaba, Salesforce , DELL , IBM , </a:t>
            </a:r>
            <a:r>
              <a:rPr lang="fr"/>
              <a:t>digitalocean</a:t>
            </a:r>
            <a:r>
              <a:rPr lang="fr"/>
              <a:t> , adobe and dropbox — the choices in cloud platforms are abundant.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b="1" lang="fr"/>
              <a:t>( Starting with AWS, the trailblazer, known for its robust infrastructure and wide array of services. Then there's Microsoft Azure, seamlessly integrating with enterprise solutions and boasting a global network. Google Cloud stands out with its advanced data analytics and machine learning tools.</a:t>
            </a:r>
            <a:endParaRPr b="1"/>
          </a:p>
          <a:p>
            <a:pPr indent="0" lvl="0" marL="0" rtl="0" algn="l">
              <a:spcBef>
                <a:spcPts val="0"/>
              </a:spcBef>
              <a:spcAft>
                <a:spcPts val="0"/>
              </a:spcAft>
              <a:buNone/>
            </a:pPr>
            <a:r>
              <a:t/>
            </a:r>
            <a:endParaRPr b="1"/>
          </a:p>
          <a:p>
            <a:pPr indent="0" lvl="0" marL="0" rtl="0" algn="l">
              <a:spcBef>
                <a:spcPts val="0"/>
              </a:spcBef>
              <a:spcAft>
                <a:spcPts val="0"/>
              </a:spcAft>
              <a:buNone/>
            </a:pPr>
            <a:r>
              <a:rPr b="1" lang="fr"/>
              <a:t>Alibaba Cloud brings to the table its dominant presence in Asia and a rapidly expanding global footprint. Salesforce, while known for its CRM, offers an integrated cloud ecosystem that businesses across the globe rely on. Dell emphasizes hybrid cloud solutions, bridging the gap between on-premises and cloud.</a:t>
            </a:r>
            <a:endParaRPr b="1"/>
          </a:p>
          <a:p>
            <a:pPr indent="0" lvl="0" marL="0" rtl="0" algn="l">
              <a:spcBef>
                <a:spcPts val="0"/>
              </a:spcBef>
              <a:spcAft>
                <a:spcPts val="0"/>
              </a:spcAft>
              <a:buNone/>
            </a:pPr>
            <a:r>
              <a:t/>
            </a:r>
            <a:endParaRPr b="1"/>
          </a:p>
          <a:p>
            <a:pPr indent="0" lvl="0" marL="0" rtl="0" algn="l">
              <a:spcBef>
                <a:spcPts val="0"/>
              </a:spcBef>
              <a:spcAft>
                <a:spcPts val="0"/>
              </a:spcAft>
              <a:buNone/>
            </a:pPr>
            <a:r>
              <a:rPr b="1" lang="fr"/>
              <a:t>IBM Cloud combines its legacy in IT with modern cloud offerings, targeting both enterprises and startups. Digital Ocean has carved a niche for developers, focusing on simplicity and scalability. Adobe's cloud offerings revolutionize content creation and digital marketing, while Dropbox champions cloud storage and collaboration.</a:t>
            </a:r>
            <a:endParaRPr b="1"/>
          </a:p>
          <a:p>
            <a:pPr indent="0" lvl="0" marL="0" rtl="0" algn="l">
              <a:spcBef>
                <a:spcPts val="0"/>
              </a:spcBef>
              <a:spcAft>
                <a:spcPts val="0"/>
              </a:spcAft>
              <a:buClr>
                <a:schemeClr val="dk1"/>
              </a:buClr>
              <a:buSzPts val="1100"/>
              <a:buFont typeface="Arial"/>
              <a:buNone/>
            </a:pPr>
            <a:r>
              <a:rPr b="1" lang="fr"/>
              <a:t>)</a:t>
            </a:r>
            <a:endParaRPr b="1"/>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fr"/>
              <a:t>However, for the purpose of our course, we'll be zoning in on AWS. As the trailblazer in cloud services, AWS offers a comprehensive suite of tools and a rich learning environment. By focusing on AWS, we aim to provide a solid foundation, equipping you with skills that are both in-depth and widely applicable in the cloud domain.</a:t>
            </a:r>
            <a:endParaRPr/>
          </a:p>
          <a:p>
            <a:pPr indent="0" lvl="0" marL="0" rtl="0" algn="l">
              <a:spcBef>
                <a:spcPts val="0"/>
              </a:spcBef>
              <a:spcAft>
                <a:spcPts val="0"/>
              </a:spcAft>
              <a:buNone/>
            </a:pPr>
            <a:r>
              <a:t/>
            </a:r>
            <a:endParaRPr/>
          </a:p>
        </p:txBody>
      </p:sp>
      <p:sp>
        <p:nvSpPr>
          <p:cNvPr id="163" name="Google Shape;163;g29133b0d282_0_78:notes"/>
          <p:cNvSpPr/>
          <p:nvPr>
            <p:ph idx="2" type="sldImg"/>
          </p:nvPr>
        </p:nvSpPr>
        <p:spPr>
          <a:xfrm>
            <a:off x="685263" y="1143000"/>
            <a:ext cx="54876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29133b0d282_0_12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fr"/>
              <a:t>As we dive deeper into the world of cloud computing, it's pivotal to understand its various deployment models.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fr"/>
              <a:t>Starting with the Public Cloud, this is the most recognized form where resources are owned and operated by third-party providers, delivering them to users over the internet. Think of your major players like AWS or Google Cloud.</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fr"/>
              <a:t>Then we have the Private Cloud, which is exclusive to a single entity. This model offers more control and security, often tailored to specific organizational needs.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fr"/>
              <a:t>Merging the best of both worlds, we have the Hybrid Cloud. It's all about flexibility, combining the strengths of both public and private clouds.</a:t>
            </a:r>
            <a:endParaRPr/>
          </a:p>
          <a:p>
            <a:pPr indent="0" lvl="0" marL="0" rtl="0" algn="l">
              <a:spcBef>
                <a:spcPts val="0"/>
              </a:spcBef>
              <a:spcAft>
                <a:spcPts val="0"/>
              </a:spcAft>
              <a:buNone/>
            </a:pPr>
            <a:r>
              <a:t/>
            </a:r>
            <a:endParaRPr/>
          </a:p>
        </p:txBody>
      </p:sp>
      <p:sp>
        <p:nvSpPr>
          <p:cNvPr id="169" name="Google Shape;169;g29133b0d282_0_120:notes"/>
          <p:cNvSpPr/>
          <p:nvPr>
            <p:ph idx="2" type="sldImg"/>
          </p:nvPr>
        </p:nvSpPr>
        <p:spPr>
          <a:xfrm>
            <a:off x="685263" y="1143000"/>
            <a:ext cx="54876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1ea2d28e59c_0_27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fr"/>
              <a:t>Before getting started on any cloud migration journey, it’s important to know the “why”.</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fr"/>
              <a:t>Understanding why you’re taking the cloud leap is imperative for a program to succeed and has consequences for design and implementation decisions, such as cost, treatment plans, timelines, roadmaps and team structures.</a:t>
            </a:r>
            <a:endParaRPr/>
          </a:p>
          <a:p>
            <a:pPr indent="0" lvl="0" marL="0" rtl="0" algn="l">
              <a:spcBef>
                <a:spcPts val="0"/>
              </a:spcBef>
              <a:spcAft>
                <a:spcPts val="0"/>
              </a:spcAft>
              <a:buNone/>
            </a:pPr>
            <a:r>
              <a:t/>
            </a:r>
            <a:endParaRPr/>
          </a:p>
          <a:p>
            <a:pPr indent="0" lvl="0" marL="0" rtl="0" algn="l">
              <a:spcBef>
                <a:spcPts val="0"/>
              </a:spcBef>
              <a:spcAft>
                <a:spcPts val="0"/>
              </a:spcAft>
              <a:buNone/>
            </a:pPr>
            <a:r>
              <a:rPr lang="fr"/>
              <a:t>A cloud migration is the process of moving an organization’s digital assets, IT resources, services, databases, and applications from an on-premises legacy infrastructure to a public cloud hyperscaler such as AWS, GCP, or Azure environment. It involves more than just moving your data; it’s moving your data and analytics workloads as well.</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fr"/>
              <a:t>The process can be broadly categorized into four phases.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fr"/>
              <a:t>First, we have </a:t>
            </a:r>
            <a:r>
              <a:rPr b="1" lang="fr"/>
              <a:t>'Assessment</a:t>
            </a:r>
            <a:r>
              <a:rPr lang="fr"/>
              <a:t>.' This is all about understanding your current IT infrastructure, identifying which applications and data can be moved to the cloud, and determining what might need to be modified or replaced. It’s a critical stage to ensure that you’re fully prepared for the next steps.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fr"/>
              <a:t>Next, comes the </a:t>
            </a:r>
            <a:r>
              <a:rPr b="1" lang="fr"/>
              <a:t>'Planning'</a:t>
            </a:r>
            <a:r>
              <a:rPr lang="fr"/>
              <a:t> phase. Here, you create a comprehensive migration plan, detailing the resources required, estimating costs, and setting a realistic timeline. It’s like charting the course for your cloud journey.</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fr"/>
              <a:t>Then, we move on to the actual </a:t>
            </a:r>
            <a:r>
              <a:rPr b="1" lang="fr"/>
              <a:t>'Migration</a:t>
            </a:r>
            <a:r>
              <a:rPr lang="fr"/>
              <a:t>.' This is where the action happens. You execute the plan, transitioning your data, applications, and workloads to the cloud environment. It’s a delicate phase, requiring precision and careful monitoring to ensure everything goes smoothly.</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fr"/>
              <a:t>Finally, we reach the </a:t>
            </a:r>
            <a:r>
              <a:rPr b="1" lang="fr"/>
              <a:t>'Optimization'</a:t>
            </a:r>
            <a:r>
              <a:rPr lang="fr"/>
              <a:t> stage. Post-migration, it’s time to fine-tune your resources, ensuring they are performing efficiently and cost-effectively. This is also when you establish best practices for ongoing cloud management, setting the stage for long-term success.</a:t>
            </a:r>
            <a:endParaRPr/>
          </a:p>
          <a:p>
            <a:pPr indent="0" lvl="0" marL="0" rtl="0" algn="l">
              <a:spcBef>
                <a:spcPts val="0"/>
              </a:spcBef>
              <a:spcAft>
                <a:spcPts val="0"/>
              </a:spcAft>
              <a:buNone/>
            </a:pPr>
            <a:r>
              <a:t/>
            </a:r>
            <a:endParaRPr/>
          </a:p>
        </p:txBody>
      </p:sp>
      <p:sp>
        <p:nvSpPr>
          <p:cNvPr id="183" name="Google Shape;183;g1ea2d28e59c_0_276:notes"/>
          <p:cNvSpPr/>
          <p:nvPr>
            <p:ph idx="2" type="sldImg"/>
          </p:nvPr>
        </p:nvSpPr>
        <p:spPr>
          <a:xfrm>
            <a:off x="685263" y="1143000"/>
            <a:ext cx="54876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29133b0d282_0_16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visualized here as a pyramid representing its core service models. and cloud computing types.</a:t>
            </a:r>
            <a:endParaRPr/>
          </a:p>
          <a:p>
            <a:pPr indent="0" lvl="0" marL="0" rtl="0" algn="l">
              <a:spcBef>
                <a:spcPts val="0"/>
              </a:spcBef>
              <a:spcAft>
                <a:spcPts val="0"/>
              </a:spcAft>
              <a:buClr>
                <a:schemeClr val="dk1"/>
              </a:buClr>
              <a:buSzPts val="1100"/>
              <a:buFont typeface="Arial"/>
              <a:buNone/>
            </a:pPr>
            <a:r>
              <a:rPr lang="fr"/>
              <a:t>it’s crucial to understand the nuances of each service model and how they collectively shape the way we leverage cloud resources.</a:t>
            </a:r>
            <a:endParaRPr/>
          </a:p>
          <a:p>
            <a:pPr indent="0" lvl="0" marL="0" rtl="0" algn="l">
              <a:spcBef>
                <a:spcPts val="0"/>
              </a:spcBef>
              <a:spcAft>
                <a:spcPts val="0"/>
              </a:spcAft>
              <a:buNone/>
            </a:pPr>
            <a:r>
              <a:t/>
            </a:r>
            <a:endParaRPr/>
          </a:p>
          <a:p>
            <a:pPr indent="0" lvl="0" marL="0" rtl="0" algn="l">
              <a:spcBef>
                <a:spcPts val="0"/>
              </a:spcBef>
              <a:spcAft>
                <a:spcPts val="0"/>
              </a:spcAft>
              <a:buNone/>
            </a:pPr>
            <a:r>
              <a:rPr lang="fr"/>
              <a:t>Starting at the base, we have Infrastructure as a Service (IaaS), This layer provides the essential building blocks for cloud IT, encompassing networking, computers, and data storage space. It offers the highest level of flexibility and draws a direct parallel with traditional on-premises IT, making it a familiar ground for many organizations.</a:t>
            </a:r>
            <a:endParaRPr/>
          </a:p>
          <a:p>
            <a:pPr indent="0" lvl="0" marL="0" rtl="0" algn="l">
              <a:spcBef>
                <a:spcPts val="0"/>
              </a:spcBef>
              <a:spcAft>
                <a:spcPts val="0"/>
              </a:spcAft>
              <a:buClr>
                <a:schemeClr val="dk1"/>
              </a:buClr>
              <a:buSzPts val="1100"/>
              <a:buFont typeface="Arial"/>
              <a:buNone/>
            </a:pPr>
            <a:r>
              <a:rPr lang="fr"/>
              <a:t> It’s the choice for those who want to manage and customize their infrastructure actively.</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fr"/>
              <a:t>Ascending to the next level, Platform as a Service (PaaS) abstracts the complexity of infrastructure, providing a platform that enables developers to build, deploy, and manage applications with ease. Red hat openshift  , the online editor cloud9 and AWS Elastic Beanstalk are prime examples.</a:t>
            </a:r>
            <a:endParaRPr/>
          </a:p>
          <a:p>
            <a:pPr indent="0" lvl="0" marL="0" rtl="0" algn="l">
              <a:spcBef>
                <a:spcPts val="0"/>
              </a:spcBef>
              <a:spcAft>
                <a:spcPts val="0"/>
              </a:spcAft>
              <a:buNone/>
            </a:pPr>
            <a:r>
              <a:rPr lang="fr"/>
              <a:t>PaaS streamlines the development process, sacrificing some level of control for increased simplicity and efficiency.</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fr"/>
              <a:t>Reaching the summit, we arrive at Software as a Service, or SaaS. This is a completed product, run and managed entirely by the service provider. It represents the pinnacle of simplicity and convenience, offering ready-to-use applications directly over the internet. think gmail , drive , zoom platform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rPr lang="fr"/>
              <a:t>Please observe the arrow alongside our pyramid, symbolizing the trade-off between control and simplicity as we move upward. At the bottom, control is at its maximum, but as we ascend, control decreases while simplicity and ease of use increase. This visual guide assists us in choosing the right cloud service model based on our specific needs for control and convenience.</a:t>
            </a:r>
            <a:endParaRPr/>
          </a:p>
        </p:txBody>
      </p:sp>
      <p:sp>
        <p:nvSpPr>
          <p:cNvPr id="190" name="Google Shape;190;g29133b0d282_0_166:notes"/>
          <p:cNvSpPr/>
          <p:nvPr>
            <p:ph idx="2" type="sldImg"/>
          </p:nvPr>
        </p:nvSpPr>
        <p:spPr>
          <a:xfrm>
            <a:off x="685263" y="1143000"/>
            <a:ext cx="54876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29133b0d282_0_17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Starting with On Premises, this is the traditional model where everything is managed in-house. From applications to networking, every component is under our control. While this provides us with maximum control, it also implies maximum responsibility for maintenance, updates, and security.</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fr"/>
              <a:t>In traditional on-premises environments, you figure out how much capacity you need, purchase the hardware, wait for it, set it up, and access the resources over your network.</a:t>
            </a:r>
            <a:endParaRPr/>
          </a:p>
          <a:p>
            <a:pPr indent="0" lvl="0" marL="0" rtl="0" algn="l">
              <a:spcBef>
                <a:spcPts val="0"/>
              </a:spcBef>
              <a:spcAft>
                <a:spcPts val="0"/>
              </a:spcAft>
              <a:buClr>
                <a:schemeClr val="dk1"/>
              </a:buClr>
              <a:buSzPts val="1100"/>
              <a:buFont typeface="Arial"/>
              <a:buNone/>
            </a:pPr>
            <a:r>
              <a:rPr lang="fr"/>
              <a:t>The challenge with an on-premises environment is if there is not enough capacity, you must purchase more and wait for the servers to be delivered to your site. Another challenge is if you have too much capacity, you are left with an over-provisioned environment.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fr"/>
              <a:t>Moving to the cloud, we have Infrastructure as a Service. In this model, we manage the application, data, runtime, middleware, and the operating system. Everything below that, including virtualization, servers, storage, and networking, is managed by the cloud provider. This model offers us flexibility and scalability while reducing the burden of managing physical hardware.</a:t>
            </a:r>
            <a:endParaRPr/>
          </a:p>
          <a:p>
            <a:pPr indent="0" lvl="0" marL="0" rtl="0" algn="l">
              <a:spcBef>
                <a:spcPts val="0"/>
              </a:spcBef>
              <a:spcAft>
                <a:spcPts val="0"/>
              </a:spcAft>
              <a:buNone/>
            </a:pPr>
            <a:r>
              <a:t/>
            </a:r>
            <a:endParaRPr/>
          </a:p>
          <a:p>
            <a:pPr indent="0" lvl="0" marL="0" rtl="0" algn="l">
              <a:spcBef>
                <a:spcPts val="0"/>
              </a:spcBef>
              <a:spcAft>
                <a:spcPts val="0"/>
              </a:spcAft>
              <a:buNone/>
            </a:pPr>
            <a:r>
              <a:rPr lang="fr"/>
              <a:t>Next up is Platform as a Service. Here, we focus solely on managing our applications and data. The cloud provider takes care of the rest, offering a platform allowing us to develop, run, and manage applications without the complexity of building and maintaining the underlying infrastructure.</a:t>
            </a:r>
            <a:endParaRPr/>
          </a:p>
          <a:p>
            <a:pPr indent="0" lvl="0" marL="0" rtl="0" algn="l">
              <a:spcBef>
                <a:spcPts val="0"/>
              </a:spcBef>
              <a:spcAft>
                <a:spcPts val="0"/>
              </a:spcAft>
              <a:buNone/>
            </a:pPr>
            <a:r>
              <a:t/>
            </a:r>
            <a:endParaRPr/>
          </a:p>
          <a:p>
            <a:pPr indent="0" lvl="0" marL="0" rtl="0" algn="l">
              <a:spcBef>
                <a:spcPts val="0"/>
              </a:spcBef>
              <a:spcAft>
                <a:spcPts val="0"/>
              </a:spcAft>
              <a:buNone/>
            </a:pPr>
            <a:r>
              <a:rPr lang="fr"/>
              <a:t>Lastly, we have Software as a Service. This is the most comprehensive cloud offering where everything is managed by the provider. We simply use the software through a web browser, with the provider taking care of maintenance, updates, and security. This model is perfect for applications that require minimal customization and are more standardized.</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23" name="Google Shape;223;g29133b0d282_0_178:notes"/>
          <p:cNvSpPr/>
          <p:nvPr>
            <p:ph idx="2" type="sldImg"/>
          </p:nvPr>
        </p:nvSpPr>
        <p:spPr>
          <a:xfrm>
            <a:off x="685263" y="1143000"/>
            <a:ext cx="54876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2932052fd34_0_10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Cloud pricing, exemplified by Amazon Web Services (AWS), is characterized by simplicity and flexibility, following a pay-as-you-go model. AWS pricing fundamentals include paying for compute time, data storage, and data transfer out of the Cloud. Notably, data transfer into AWS is often free, solving a cost issue prevalent in traditional IT. This pricing approach aligns costs precisely with actual resource usage, enhancing cost-efficiency and providing organizations with a dynamic and cost-effective solution.</a:t>
            </a:r>
            <a:endParaRPr/>
          </a:p>
        </p:txBody>
      </p:sp>
      <p:sp>
        <p:nvSpPr>
          <p:cNvPr id="271" name="Google Shape;271;g2932052fd34_0_108:notes"/>
          <p:cNvSpPr/>
          <p:nvPr>
            <p:ph idx="2" type="sldImg"/>
          </p:nvPr>
        </p:nvSpPr>
        <p:spPr>
          <a:xfrm>
            <a:off x="685263" y="1143000"/>
            <a:ext cx="54876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1e971b5f153_0_21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When you work with the AWS Cloud, managing security and compliance is a shared responsibility between AWS and you. To depict this shared responsibility, AWS created the shared responsibility model. The distinction of responsibility is commonly referred to as security of the cloud as compared to security in the cloud. </a:t>
            </a:r>
            <a:endParaRPr/>
          </a:p>
          <a:p>
            <a:pPr indent="0" lvl="0" marL="0" rtl="0" algn="l">
              <a:spcBef>
                <a:spcPts val="0"/>
              </a:spcBef>
              <a:spcAft>
                <a:spcPts val="0"/>
              </a:spcAft>
              <a:buNone/>
            </a:pPr>
            <a:r>
              <a:t/>
            </a:r>
            <a:endParaRPr/>
          </a:p>
          <a:p>
            <a:pPr indent="0" lvl="0" marL="0" rtl="0" algn="l">
              <a:spcBef>
                <a:spcPts val="0"/>
              </a:spcBef>
              <a:spcAft>
                <a:spcPts val="0"/>
              </a:spcAft>
              <a:buNone/>
            </a:pPr>
            <a:r>
              <a:rPr lang="fr"/>
              <a:t>In the cloud, security is a shared responsibility. What this means is that the responsibilities for security are divided between the cloud service provider and the customer. It's a partnership where each party has distinct roles to play in safeguarding data and systems</a:t>
            </a:r>
            <a:endParaRPr/>
          </a:p>
          <a:p>
            <a:pPr indent="0" lvl="0" marL="0" rtl="0" algn="l">
              <a:spcBef>
                <a:spcPts val="0"/>
              </a:spcBef>
              <a:spcAft>
                <a:spcPts val="0"/>
              </a:spcAft>
              <a:buNone/>
            </a:pPr>
            <a:r>
              <a:t/>
            </a:r>
            <a:endParaRPr/>
          </a:p>
          <a:p>
            <a:pPr indent="0" lvl="0" marL="0" rtl="0" algn="l">
              <a:spcBef>
                <a:spcPts val="0"/>
              </a:spcBef>
              <a:spcAft>
                <a:spcPts val="0"/>
              </a:spcAft>
              <a:buNone/>
            </a:pPr>
            <a:r>
              <a:rPr lang="fr"/>
              <a:t>The customers' level of responsibility depends on the AWS service. Some services require the customer to perform all the necessary security configuration and management tasks. Other more abstracted services require customers to only manage the data and control access to their resources. Using the two categories of AWS services, customers can determine their level of responsibility for each AWS service that they use.</a:t>
            </a:r>
            <a:endParaRPr/>
          </a:p>
          <a:p>
            <a:pPr indent="0" lvl="0" marL="0" rtl="0" algn="l">
              <a:spcBef>
                <a:spcPts val="0"/>
              </a:spcBef>
              <a:spcAft>
                <a:spcPts val="0"/>
              </a:spcAft>
              <a:buNone/>
            </a:pPr>
            <a:r>
              <a:t/>
            </a:r>
            <a:endParaRPr/>
          </a:p>
          <a:p>
            <a:pPr indent="0" lvl="0" marL="0" rtl="0" algn="l">
              <a:spcBef>
                <a:spcPts val="0"/>
              </a:spcBef>
              <a:spcAft>
                <a:spcPts val="0"/>
              </a:spcAft>
              <a:buNone/>
            </a:pPr>
            <a:r>
              <a:rPr lang="fr"/>
              <a:t>AWS is responsible for security of the cloud. This means that AWS protects and secures the infrastructure that runs the services offered in the AWS Cloud. AWS is responsible for the following:</a:t>
            </a:r>
            <a:endParaRPr/>
          </a:p>
          <a:p>
            <a:pPr indent="0" lvl="0" marL="0" rtl="0" algn="l">
              <a:spcBef>
                <a:spcPts val="0"/>
              </a:spcBef>
              <a:spcAft>
                <a:spcPts val="0"/>
              </a:spcAft>
              <a:buNone/>
            </a:pPr>
            <a:r>
              <a:t/>
            </a:r>
            <a:endParaRPr/>
          </a:p>
          <a:p>
            <a:pPr indent="0" lvl="0" marL="0" rtl="0" algn="l">
              <a:spcBef>
                <a:spcPts val="0"/>
              </a:spcBef>
              <a:spcAft>
                <a:spcPts val="0"/>
              </a:spcAft>
              <a:buNone/>
            </a:pPr>
            <a:r>
              <a:rPr lang="fr"/>
              <a:t>Protecting and securing AWS Regions, Availability Zones, and data centers, down to the physical security of the buildings</a:t>
            </a:r>
            <a:endParaRPr/>
          </a:p>
          <a:p>
            <a:pPr indent="0" lvl="0" marL="0" rtl="0" algn="l">
              <a:spcBef>
                <a:spcPts val="0"/>
              </a:spcBef>
              <a:spcAft>
                <a:spcPts val="0"/>
              </a:spcAft>
              <a:buNone/>
            </a:pPr>
            <a:r>
              <a:rPr lang="fr"/>
              <a:t>Managing the hardware, software, and networking components that run AWS services, such as the physical servers, host operating systems, virtualization layers, and AWS networking components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fr"/>
              <a:t>A key concept is that customers maintain complete control of their data and are responsible for managing the security related to their content. For example, you are responsible for the following:</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fr"/>
              <a:t>Choosing a Region for AWS resources in accordance with data sovereignty regulations</a:t>
            </a:r>
            <a:endParaRPr/>
          </a:p>
          <a:p>
            <a:pPr indent="0" lvl="0" marL="0" rtl="0" algn="l">
              <a:spcBef>
                <a:spcPts val="0"/>
              </a:spcBef>
              <a:spcAft>
                <a:spcPts val="0"/>
              </a:spcAft>
              <a:buClr>
                <a:schemeClr val="dk1"/>
              </a:buClr>
              <a:buSzPts val="1100"/>
              <a:buFont typeface="Arial"/>
              <a:buNone/>
            </a:pPr>
            <a:r>
              <a:rPr lang="fr"/>
              <a:t>Implementing data-protection mechanisms, such as encryption and scheduled backups</a:t>
            </a:r>
            <a:endParaRPr/>
          </a:p>
          <a:p>
            <a:pPr indent="0" lvl="0" marL="0" rtl="0" algn="l">
              <a:spcBef>
                <a:spcPts val="0"/>
              </a:spcBef>
              <a:spcAft>
                <a:spcPts val="0"/>
              </a:spcAft>
              <a:buClr>
                <a:schemeClr val="dk1"/>
              </a:buClr>
              <a:buSzPts val="1100"/>
              <a:buFont typeface="Arial"/>
              <a:buNone/>
            </a:pPr>
            <a:r>
              <a:rPr lang="fr"/>
              <a:t>Using access control to limit who can access your data and AWS resources</a:t>
            </a:r>
            <a:endParaRPr/>
          </a:p>
          <a:p>
            <a:pPr indent="0" lvl="0" marL="0" rtl="0" algn="l">
              <a:spcBef>
                <a:spcPts val="0"/>
              </a:spcBef>
              <a:spcAft>
                <a:spcPts val="0"/>
              </a:spcAft>
              <a:buNone/>
            </a:pPr>
            <a:r>
              <a:rPr lang="fr"/>
              <a:t>properly choose and configure the service and their applications,</a:t>
            </a:r>
            <a:endParaRPr/>
          </a:p>
        </p:txBody>
      </p:sp>
      <p:sp>
        <p:nvSpPr>
          <p:cNvPr id="281" name="Google Shape;281;g1e971b5f153_0_213:notes"/>
          <p:cNvSpPr/>
          <p:nvPr>
            <p:ph idx="2" type="sldImg"/>
          </p:nvPr>
        </p:nvSpPr>
        <p:spPr>
          <a:xfrm>
            <a:off x="685263" y="1143000"/>
            <a:ext cx="54876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29319bcf36f_0_5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This model is crucial to understand as it defines the responsibilities of both cloud service providers and customers when it comes to securing data and applications in the cloud. </a:t>
            </a:r>
            <a:endParaRPr/>
          </a:p>
          <a:p>
            <a:pPr indent="0" lvl="0" marL="0" rtl="0" algn="l">
              <a:spcBef>
                <a:spcPts val="0"/>
              </a:spcBef>
              <a:spcAft>
                <a:spcPts val="0"/>
              </a:spcAft>
              <a:buNone/>
            </a:pPr>
            <a:r>
              <a:t/>
            </a:r>
            <a:endParaRPr/>
          </a:p>
          <a:p>
            <a:pPr indent="0" lvl="0" marL="0" rtl="0" algn="l">
              <a:spcBef>
                <a:spcPts val="0"/>
              </a:spcBef>
              <a:spcAft>
                <a:spcPts val="0"/>
              </a:spcAft>
              <a:buNone/>
            </a:pPr>
            <a:r>
              <a:rPr lang="fr"/>
              <a:t>Cloud Service Provider Responsibilities</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fr"/>
              <a:t>First, let's look at the cloud service provider's responsibilities. They are responsible for the security of the cloud infrastructure itself.</a:t>
            </a:r>
            <a:r>
              <a:rPr lang="fr"/>
              <a:t> And when I say global infrastructure, I mean the physical infrastructure that the cloud is running on. This is iron and concrete buildings with fences protected by security guards and various other security measures. It also includes the AWS global backbone or the private fiber cables that connect each AWS Region to each other. Managing the security of these pieces is all in AWS. You don't need to worry about that as far as security goes. Then there is the infrastructure and various software components that run AWS services. This includes compute databases, storage, and networking. AWS is responsible for securing these services from the host operating system up through the virtualization layer.</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fr"/>
              <a:t>Customer Responsibilities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rPr lang="fr"/>
              <a:t>So, if AWS manages the underlying hardware up through the virtualization layer, then what are you responsible for? Well, you are responsible for security in the cloud. Similar to how a construction company builds a building, and it's on them to make sure that the building itself is stable and secure, then you can rent out an apartment in that building. It's up to you to lock the door to your apartment. Security of the building and security in the building are two different elements. For security in the cloud, the base layer is secured by AWS. It's up to you to lock the door. So, for our EC2 example, you are responsible for tasks like patching the operating systems of your VMs, encrypting data in transit and at rest, configuring firewalls, and controlling who has access to these resources and how much access they have. The main thing to understand is that you own your data in AWS. You are ultimately responsible for ensuring that your data is encrypted, secure, and has proper access controls in place. </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fr"/>
              <a:t>So, that's the shared responsibility model at a high level. I do want you to keep something in mind, though. There is some amount of nuance you should understand as we move through the course regarding the shared responsibility model. Each AWS service is different and serves a different purpose and a different use case. Therefore, the shared responsibility model can vary from service to service as well</a:t>
            </a:r>
            <a:endParaRPr/>
          </a:p>
          <a:p>
            <a:pPr indent="0" lvl="0" marL="0" rtl="0" algn="l">
              <a:spcBef>
                <a:spcPts val="0"/>
              </a:spcBef>
              <a:spcAft>
                <a:spcPts val="0"/>
              </a:spcAft>
              <a:buNone/>
            </a:pPr>
            <a:r>
              <a:t/>
            </a:r>
            <a:endParaRPr/>
          </a:p>
        </p:txBody>
      </p:sp>
      <p:sp>
        <p:nvSpPr>
          <p:cNvPr id="331" name="Google Shape;331;g29319bcf36f_0_55:notes"/>
          <p:cNvSpPr/>
          <p:nvPr>
            <p:ph idx="2" type="sldImg"/>
          </p:nvPr>
        </p:nvSpPr>
        <p:spPr>
          <a:xfrm>
            <a:off x="685263" y="1143000"/>
            <a:ext cx="54876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29133b0d282_0_9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Welcome to an immersive journey through the realms of web technology, virtualization, and the revolutionary cloud computing</a:t>
            </a:r>
            <a:endParaRPr/>
          </a:p>
          <a:p>
            <a:pPr indent="0" lvl="0" marL="0" rtl="0" algn="l">
              <a:spcBef>
                <a:spcPts val="0"/>
              </a:spcBef>
              <a:spcAft>
                <a:spcPts val="0"/>
              </a:spcAft>
              <a:buNone/>
            </a:pPr>
            <a:r>
              <a:rPr lang="fr"/>
              <a:t>We have a packed agenda ahead, designed to provide you with a holistic understanding of these interconnected domains</a:t>
            </a:r>
            <a:endParaRPr/>
          </a:p>
          <a:p>
            <a:pPr indent="0" lvl="0" marL="0" rtl="0" algn="l">
              <a:spcBef>
                <a:spcPts val="0"/>
              </a:spcBef>
              <a:spcAft>
                <a:spcPts val="0"/>
              </a:spcAft>
              <a:buNone/>
            </a:pPr>
            <a:r>
              <a:rPr lang="fr"/>
              <a:t>"Prepare to immerse yourself in a comprehensive exploration, designed to empower you with knowledge and skills for the digital future</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fr"/>
              <a:t>Demystifying Websites: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fr"/>
              <a:t>"Kickstarting our journey with a deep dive into the mechanics of websites, unraveling how they function and connect us in the digital space."</a:t>
            </a:r>
            <a:endParaRPr/>
          </a:p>
          <a:p>
            <a:pPr indent="0" lvl="0" marL="0" rtl="0" algn="l">
              <a:spcBef>
                <a:spcPts val="0"/>
              </a:spcBef>
              <a:spcAft>
                <a:spcPts val="0"/>
              </a:spcAft>
              <a:buClr>
                <a:schemeClr val="dk1"/>
              </a:buClr>
              <a:buSzPts val="1100"/>
              <a:buFont typeface="Arial"/>
              <a:buNone/>
            </a:pPr>
            <a:r>
              <a:rPr lang="fr"/>
              <a:t>Virtualization Unleashed:</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fr"/>
              <a:t>"Exploring the magic behind virtualization, its types, and the tangible benefits virtual machines bring to the table."</a:t>
            </a:r>
            <a:endParaRPr/>
          </a:p>
          <a:p>
            <a:pPr indent="0" lvl="0" marL="0" rtl="0" algn="l">
              <a:spcBef>
                <a:spcPts val="0"/>
              </a:spcBef>
              <a:spcAft>
                <a:spcPts val="0"/>
              </a:spcAft>
              <a:buClr>
                <a:schemeClr val="dk1"/>
              </a:buClr>
              <a:buSzPts val="1100"/>
              <a:buFont typeface="Arial"/>
              <a:buNone/>
            </a:pPr>
            <a:r>
              <a:rPr lang="fr"/>
              <a:t>Historical Insights &amp; Challenges: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fr"/>
              <a:t>"Stepping back in time to the Dot-com Boom, understanding the growing complexities in IT, and dissecting the problems with traditional IT approaches."</a:t>
            </a:r>
            <a:endParaRPr/>
          </a:p>
          <a:p>
            <a:pPr indent="0" lvl="0" marL="0" rtl="0" algn="l">
              <a:spcBef>
                <a:spcPts val="0"/>
              </a:spcBef>
              <a:spcAft>
                <a:spcPts val="0"/>
              </a:spcAft>
              <a:buClr>
                <a:schemeClr val="dk1"/>
              </a:buClr>
              <a:buSzPts val="1100"/>
              <a:buFont typeface="Arial"/>
              <a:buNone/>
            </a:pPr>
            <a:r>
              <a:rPr lang="fr"/>
              <a:t>Cloud Computing Decoded:</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fr"/>
              <a:t>"Defining cloud computing, exploring its key characteristics, types, and the pricing dynamics that shape the cloud landscape."</a:t>
            </a:r>
            <a:endParaRPr/>
          </a:p>
          <a:p>
            <a:pPr indent="0" lvl="0" marL="0" rtl="0" algn="l">
              <a:spcBef>
                <a:spcPts val="0"/>
              </a:spcBef>
              <a:spcAft>
                <a:spcPts val="0"/>
              </a:spcAft>
              <a:buClr>
                <a:schemeClr val="dk1"/>
              </a:buClr>
              <a:buSzPts val="1100"/>
              <a:buFont typeface="Arial"/>
              <a:buNone/>
            </a:pPr>
            <a:r>
              <a:rPr lang="fr"/>
              <a:t>Shared Responsibilities &amp; AWS Insights: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fr"/>
              <a:t>"Diving into the shared responsibility model, deciphering Amazon’s pioneering role in cloud computing, and exploring AWS’s global infrastructure."</a:t>
            </a:r>
            <a:endParaRPr/>
          </a:p>
          <a:p>
            <a:pPr indent="0" lvl="0" marL="0" rtl="0" algn="l">
              <a:spcBef>
                <a:spcPts val="0"/>
              </a:spcBef>
              <a:spcAft>
                <a:spcPts val="0"/>
              </a:spcAft>
              <a:buClr>
                <a:schemeClr val="dk1"/>
              </a:buClr>
              <a:buSzPts val="1100"/>
              <a:buFont typeface="Arial"/>
              <a:buNone/>
            </a:pPr>
            <a:r>
              <a:rPr lang="fr"/>
              <a:t>Navigating AWS &amp; Cloud Best Practices: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rPr lang="fr"/>
              <a:t>"Guiding you through choosing the right AWS region, understanding edge locations, and adopting AWS Well-Architected Pillars for optimal cloud usage."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fr"/>
              <a:t>*****************************************************************</a:t>
            </a:r>
            <a:endParaRPr/>
          </a:p>
          <a:p>
            <a:pPr indent="-228600" lvl="0" marL="457200" rtl="0" algn="l">
              <a:lnSpc>
                <a:spcPct val="115000"/>
              </a:lnSpc>
              <a:spcBef>
                <a:spcPts val="0"/>
              </a:spcBef>
              <a:spcAft>
                <a:spcPts val="0"/>
              </a:spcAft>
              <a:buClr>
                <a:srgbClr val="374151"/>
              </a:buClr>
              <a:buSzPts val="1200"/>
              <a:buFont typeface="Roboto"/>
              <a:buNone/>
            </a:pPr>
            <a:r>
              <a:rPr lang="fr" sz="1200">
                <a:solidFill>
                  <a:srgbClr val="374151"/>
                </a:solidFill>
                <a:highlight>
                  <a:srgbClr val="F7F7F8"/>
                </a:highlight>
                <a:latin typeface="Roboto"/>
                <a:ea typeface="Roboto"/>
                <a:cs typeface="Roboto"/>
                <a:sym typeface="Roboto"/>
              </a:rPr>
              <a:t>Web Wisdom:</a:t>
            </a:r>
            <a:endParaRPr sz="1200">
              <a:solidFill>
                <a:srgbClr val="374151"/>
              </a:solidFill>
              <a:highlight>
                <a:srgbClr val="F7F7F8"/>
              </a:highlight>
              <a:latin typeface="Roboto"/>
              <a:ea typeface="Roboto"/>
              <a:cs typeface="Roboto"/>
              <a:sym typeface="Roboto"/>
            </a:endParaRPr>
          </a:p>
          <a:p>
            <a:pPr indent="-304800" lvl="1" marL="914400" rtl="0" algn="l">
              <a:lnSpc>
                <a:spcPct val="115000"/>
              </a:lnSpc>
              <a:spcBef>
                <a:spcPts val="0"/>
              </a:spcBef>
              <a:spcAft>
                <a:spcPts val="0"/>
              </a:spcAft>
              <a:buClr>
                <a:srgbClr val="374151"/>
              </a:buClr>
              <a:buSzPts val="1200"/>
              <a:buFont typeface="Roboto"/>
              <a:buChar char="●"/>
            </a:pPr>
            <a:r>
              <a:rPr lang="fr" sz="1200">
                <a:solidFill>
                  <a:srgbClr val="374151"/>
                </a:solidFill>
                <a:highlight>
                  <a:srgbClr val="F7F7F8"/>
                </a:highlight>
                <a:latin typeface="Roboto"/>
                <a:ea typeface="Roboto"/>
                <a:cs typeface="Roboto"/>
                <a:sym typeface="Roboto"/>
              </a:rPr>
              <a:t>"Master the fundamentals of how websites work, gaining insights into the digital threads that weave the World Wide Web."</a:t>
            </a:r>
            <a:endParaRPr sz="1200">
              <a:solidFill>
                <a:srgbClr val="374151"/>
              </a:solidFill>
              <a:highlight>
                <a:srgbClr val="F7F7F8"/>
              </a:highlight>
              <a:latin typeface="Roboto"/>
              <a:ea typeface="Roboto"/>
              <a:cs typeface="Roboto"/>
              <a:sym typeface="Roboto"/>
            </a:endParaRPr>
          </a:p>
          <a:p>
            <a:pPr indent="-228600" lvl="0" marL="457200" rtl="0" algn="l">
              <a:lnSpc>
                <a:spcPct val="115000"/>
              </a:lnSpc>
              <a:spcBef>
                <a:spcPts val="0"/>
              </a:spcBef>
              <a:spcAft>
                <a:spcPts val="0"/>
              </a:spcAft>
              <a:buClr>
                <a:srgbClr val="374151"/>
              </a:buClr>
              <a:buSzPts val="1200"/>
              <a:buFont typeface="Roboto"/>
              <a:buNone/>
            </a:pPr>
            <a:r>
              <a:rPr lang="fr" sz="1200">
                <a:solidFill>
                  <a:srgbClr val="374151"/>
                </a:solidFill>
                <a:highlight>
                  <a:srgbClr val="F7F7F8"/>
                </a:highlight>
                <a:latin typeface="Roboto"/>
                <a:ea typeface="Roboto"/>
                <a:cs typeface="Roboto"/>
                <a:sym typeface="Roboto"/>
              </a:rPr>
              <a:t>Virtualization Virtuosity:</a:t>
            </a:r>
            <a:endParaRPr sz="1200">
              <a:solidFill>
                <a:srgbClr val="374151"/>
              </a:solidFill>
              <a:highlight>
                <a:srgbClr val="F7F7F8"/>
              </a:highlight>
              <a:latin typeface="Roboto"/>
              <a:ea typeface="Roboto"/>
              <a:cs typeface="Roboto"/>
              <a:sym typeface="Roboto"/>
            </a:endParaRPr>
          </a:p>
          <a:p>
            <a:pPr indent="-304800" lvl="1" marL="914400" rtl="0" algn="l">
              <a:lnSpc>
                <a:spcPct val="115000"/>
              </a:lnSpc>
              <a:spcBef>
                <a:spcPts val="0"/>
              </a:spcBef>
              <a:spcAft>
                <a:spcPts val="0"/>
              </a:spcAft>
              <a:buClr>
                <a:srgbClr val="374151"/>
              </a:buClr>
              <a:buSzPts val="1200"/>
              <a:buFont typeface="Roboto"/>
              <a:buChar char="●"/>
            </a:pPr>
            <a:r>
              <a:rPr lang="fr" sz="1200">
                <a:solidFill>
                  <a:srgbClr val="374151"/>
                </a:solidFill>
                <a:highlight>
                  <a:srgbClr val="F7F7F8"/>
                </a:highlight>
                <a:latin typeface="Roboto"/>
                <a:ea typeface="Roboto"/>
                <a:cs typeface="Roboto"/>
                <a:sym typeface="Roboto"/>
              </a:rPr>
              <a:t>"Develop a deep understanding of virtualization, its various forms, and the transformative benefits of virtual machines."</a:t>
            </a:r>
            <a:endParaRPr sz="1200">
              <a:solidFill>
                <a:srgbClr val="374151"/>
              </a:solidFill>
              <a:highlight>
                <a:srgbClr val="F7F7F8"/>
              </a:highlight>
              <a:latin typeface="Roboto"/>
              <a:ea typeface="Roboto"/>
              <a:cs typeface="Roboto"/>
              <a:sym typeface="Roboto"/>
            </a:endParaRPr>
          </a:p>
          <a:p>
            <a:pPr indent="-228600" lvl="0" marL="457200" rtl="0" algn="l">
              <a:lnSpc>
                <a:spcPct val="115000"/>
              </a:lnSpc>
              <a:spcBef>
                <a:spcPts val="0"/>
              </a:spcBef>
              <a:spcAft>
                <a:spcPts val="0"/>
              </a:spcAft>
              <a:buClr>
                <a:srgbClr val="374151"/>
              </a:buClr>
              <a:buSzPts val="1200"/>
              <a:buFont typeface="Roboto"/>
              <a:buNone/>
            </a:pPr>
            <a:r>
              <a:rPr lang="fr" sz="1200">
                <a:solidFill>
                  <a:srgbClr val="374151"/>
                </a:solidFill>
                <a:highlight>
                  <a:srgbClr val="F7F7F8"/>
                </a:highlight>
                <a:latin typeface="Roboto"/>
                <a:ea typeface="Roboto"/>
                <a:cs typeface="Roboto"/>
                <a:sym typeface="Roboto"/>
              </a:rPr>
              <a:t>Historical Context and IT Evolution:</a:t>
            </a:r>
            <a:endParaRPr sz="1200">
              <a:solidFill>
                <a:srgbClr val="374151"/>
              </a:solidFill>
              <a:highlight>
                <a:srgbClr val="F7F7F8"/>
              </a:highlight>
              <a:latin typeface="Roboto"/>
              <a:ea typeface="Roboto"/>
              <a:cs typeface="Roboto"/>
              <a:sym typeface="Roboto"/>
            </a:endParaRPr>
          </a:p>
          <a:p>
            <a:pPr indent="-304800" lvl="1" marL="914400" rtl="0" algn="l">
              <a:lnSpc>
                <a:spcPct val="115000"/>
              </a:lnSpc>
              <a:spcBef>
                <a:spcPts val="0"/>
              </a:spcBef>
              <a:spcAft>
                <a:spcPts val="0"/>
              </a:spcAft>
              <a:buClr>
                <a:srgbClr val="374151"/>
              </a:buClr>
              <a:buSzPts val="1200"/>
              <a:buFont typeface="Roboto"/>
              <a:buChar char="●"/>
            </a:pPr>
            <a:r>
              <a:rPr lang="fr" sz="1200">
                <a:solidFill>
                  <a:srgbClr val="374151"/>
                </a:solidFill>
                <a:highlight>
                  <a:srgbClr val="F7F7F8"/>
                </a:highlight>
                <a:latin typeface="Roboto"/>
                <a:ea typeface="Roboto"/>
                <a:cs typeface="Roboto"/>
                <a:sym typeface="Roboto"/>
              </a:rPr>
              <a:t>"Acquire a historical perspective with the Dot-com Boom, understand the complexities of traditional IT, and identify the pitfalls of past practices."</a:t>
            </a:r>
            <a:endParaRPr sz="1200">
              <a:solidFill>
                <a:srgbClr val="374151"/>
              </a:solidFill>
              <a:highlight>
                <a:srgbClr val="F7F7F8"/>
              </a:highlight>
              <a:latin typeface="Roboto"/>
              <a:ea typeface="Roboto"/>
              <a:cs typeface="Roboto"/>
              <a:sym typeface="Roboto"/>
            </a:endParaRPr>
          </a:p>
          <a:p>
            <a:pPr indent="-228600" lvl="0" marL="457200" rtl="0" algn="l">
              <a:lnSpc>
                <a:spcPct val="115000"/>
              </a:lnSpc>
              <a:spcBef>
                <a:spcPts val="0"/>
              </a:spcBef>
              <a:spcAft>
                <a:spcPts val="0"/>
              </a:spcAft>
              <a:buClr>
                <a:srgbClr val="374151"/>
              </a:buClr>
              <a:buSzPts val="1200"/>
              <a:buFont typeface="Roboto"/>
              <a:buNone/>
            </a:pPr>
            <a:r>
              <a:rPr lang="fr" sz="1200">
                <a:solidFill>
                  <a:srgbClr val="374151"/>
                </a:solidFill>
                <a:highlight>
                  <a:srgbClr val="F7F7F8"/>
                </a:highlight>
                <a:latin typeface="Roboto"/>
                <a:ea typeface="Roboto"/>
                <a:cs typeface="Roboto"/>
                <a:sym typeface="Roboto"/>
              </a:rPr>
              <a:t>Cloud Computing Mastery:</a:t>
            </a:r>
            <a:endParaRPr sz="1200">
              <a:solidFill>
                <a:srgbClr val="374151"/>
              </a:solidFill>
              <a:highlight>
                <a:srgbClr val="F7F7F8"/>
              </a:highlight>
              <a:latin typeface="Roboto"/>
              <a:ea typeface="Roboto"/>
              <a:cs typeface="Roboto"/>
              <a:sym typeface="Roboto"/>
            </a:endParaRPr>
          </a:p>
          <a:p>
            <a:pPr indent="-304800" lvl="1" marL="914400" rtl="0" algn="l">
              <a:lnSpc>
                <a:spcPct val="115000"/>
              </a:lnSpc>
              <a:spcBef>
                <a:spcPts val="0"/>
              </a:spcBef>
              <a:spcAft>
                <a:spcPts val="0"/>
              </a:spcAft>
              <a:buClr>
                <a:srgbClr val="374151"/>
              </a:buClr>
              <a:buSzPts val="1200"/>
              <a:buFont typeface="Roboto"/>
              <a:buChar char="●"/>
            </a:pPr>
            <a:r>
              <a:rPr lang="fr" sz="1200">
                <a:solidFill>
                  <a:srgbClr val="374151"/>
                </a:solidFill>
                <a:highlight>
                  <a:srgbClr val="F7F7F8"/>
                </a:highlight>
                <a:latin typeface="Roboto"/>
                <a:ea typeface="Roboto"/>
                <a:cs typeface="Roboto"/>
                <a:sym typeface="Roboto"/>
              </a:rPr>
              <a:t>"Demystify cloud computing, delve into its key characteristics, types, and pricing models, transforming the way you perceive and interact with the cloud."</a:t>
            </a:r>
            <a:endParaRPr sz="1200">
              <a:solidFill>
                <a:srgbClr val="374151"/>
              </a:solidFill>
              <a:highlight>
                <a:srgbClr val="F7F7F8"/>
              </a:highlight>
              <a:latin typeface="Roboto"/>
              <a:ea typeface="Roboto"/>
              <a:cs typeface="Roboto"/>
              <a:sym typeface="Roboto"/>
            </a:endParaRPr>
          </a:p>
          <a:p>
            <a:pPr indent="-228600" lvl="0" marL="457200" rtl="0" algn="l">
              <a:lnSpc>
                <a:spcPct val="115000"/>
              </a:lnSpc>
              <a:spcBef>
                <a:spcPts val="0"/>
              </a:spcBef>
              <a:spcAft>
                <a:spcPts val="0"/>
              </a:spcAft>
              <a:buClr>
                <a:srgbClr val="374151"/>
              </a:buClr>
              <a:buSzPts val="1200"/>
              <a:buFont typeface="Roboto"/>
              <a:buNone/>
            </a:pPr>
            <a:r>
              <a:rPr lang="fr" sz="1200">
                <a:solidFill>
                  <a:srgbClr val="374151"/>
                </a:solidFill>
                <a:highlight>
                  <a:srgbClr val="F7F7F8"/>
                </a:highlight>
                <a:latin typeface="Roboto"/>
                <a:ea typeface="Roboto"/>
                <a:cs typeface="Roboto"/>
                <a:sym typeface="Roboto"/>
              </a:rPr>
              <a:t>Shared Responsibility and AWS Expertise:</a:t>
            </a:r>
            <a:endParaRPr sz="1200">
              <a:solidFill>
                <a:srgbClr val="374151"/>
              </a:solidFill>
              <a:highlight>
                <a:srgbClr val="F7F7F8"/>
              </a:highlight>
              <a:latin typeface="Roboto"/>
              <a:ea typeface="Roboto"/>
              <a:cs typeface="Roboto"/>
              <a:sym typeface="Roboto"/>
            </a:endParaRPr>
          </a:p>
          <a:p>
            <a:pPr indent="-304800" lvl="1" marL="914400" rtl="0" algn="l">
              <a:lnSpc>
                <a:spcPct val="115000"/>
              </a:lnSpc>
              <a:spcBef>
                <a:spcPts val="0"/>
              </a:spcBef>
              <a:spcAft>
                <a:spcPts val="0"/>
              </a:spcAft>
              <a:buClr>
                <a:srgbClr val="374151"/>
              </a:buClr>
              <a:buSzPts val="1200"/>
              <a:buFont typeface="Roboto"/>
              <a:buChar char="●"/>
            </a:pPr>
            <a:r>
              <a:rPr lang="fr" sz="1200">
                <a:solidFill>
                  <a:srgbClr val="374151"/>
                </a:solidFill>
                <a:highlight>
                  <a:srgbClr val="F7F7F8"/>
                </a:highlight>
                <a:latin typeface="Roboto"/>
                <a:ea typeface="Roboto"/>
                <a:cs typeface="Roboto"/>
                <a:sym typeface="Roboto"/>
              </a:rPr>
              <a:t>"Grasp the concept of shared responsibility in cloud security and gain exclusive insights into Amazon’s journey and leadership in cloud services."</a:t>
            </a:r>
            <a:endParaRPr sz="1200">
              <a:solidFill>
                <a:srgbClr val="374151"/>
              </a:solidFill>
              <a:highlight>
                <a:srgbClr val="F7F7F8"/>
              </a:highlight>
              <a:latin typeface="Roboto"/>
              <a:ea typeface="Roboto"/>
              <a:cs typeface="Roboto"/>
              <a:sym typeface="Roboto"/>
            </a:endParaRPr>
          </a:p>
          <a:p>
            <a:pPr indent="-228600" lvl="0" marL="457200" rtl="0" algn="l">
              <a:lnSpc>
                <a:spcPct val="115000"/>
              </a:lnSpc>
              <a:spcBef>
                <a:spcPts val="0"/>
              </a:spcBef>
              <a:spcAft>
                <a:spcPts val="0"/>
              </a:spcAft>
              <a:buClr>
                <a:srgbClr val="374151"/>
              </a:buClr>
              <a:buSzPts val="1200"/>
              <a:buFont typeface="Roboto"/>
              <a:buNone/>
            </a:pPr>
            <a:r>
              <a:rPr lang="fr" sz="1200">
                <a:solidFill>
                  <a:srgbClr val="374151"/>
                </a:solidFill>
                <a:highlight>
                  <a:srgbClr val="F7F7F8"/>
                </a:highlight>
                <a:latin typeface="Roboto"/>
                <a:ea typeface="Roboto"/>
                <a:cs typeface="Roboto"/>
                <a:sym typeface="Roboto"/>
              </a:rPr>
              <a:t>Navigating AWS and Architecting Excellence:</a:t>
            </a:r>
            <a:endParaRPr sz="1200">
              <a:solidFill>
                <a:srgbClr val="374151"/>
              </a:solidFill>
              <a:highlight>
                <a:srgbClr val="F7F7F8"/>
              </a:highlight>
              <a:latin typeface="Roboto"/>
              <a:ea typeface="Roboto"/>
              <a:cs typeface="Roboto"/>
              <a:sym typeface="Roboto"/>
            </a:endParaRPr>
          </a:p>
          <a:p>
            <a:pPr indent="-304800" lvl="1" marL="914400" rtl="0" algn="l">
              <a:lnSpc>
                <a:spcPct val="115000"/>
              </a:lnSpc>
              <a:spcBef>
                <a:spcPts val="0"/>
              </a:spcBef>
              <a:spcAft>
                <a:spcPts val="0"/>
              </a:spcAft>
              <a:buClr>
                <a:srgbClr val="374151"/>
              </a:buClr>
              <a:buSzPts val="1200"/>
              <a:buFont typeface="Roboto"/>
              <a:buChar char="●"/>
            </a:pPr>
            <a:r>
              <a:rPr lang="fr" sz="1200">
                <a:solidFill>
                  <a:srgbClr val="374151"/>
                </a:solidFill>
                <a:highlight>
                  <a:srgbClr val="F7F7F8"/>
                </a:highlight>
                <a:latin typeface="Roboto"/>
                <a:ea typeface="Roboto"/>
                <a:cs typeface="Roboto"/>
                <a:sym typeface="Roboto"/>
              </a:rPr>
              <a:t>"Learn how to strategically select AWS regions, understand the significance of edge locations, and adopt best practices with AWS Well-Architected Pillars."</a:t>
            </a:r>
            <a:endParaRPr sz="1200">
              <a:solidFill>
                <a:srgbClr val="374151"/>
              </a:solidFill>
              <a:highlight>
                <a:srgbClr val="F7F7F8"/>
              </a:highlight>
              <a:latin typeface="Roboto"/>
              <a:ea typeface="Roboto"/>
              <a:cs typeface="Roboto"/>
              <a:sym typeface="Roboto"/>
            </a:endParaRPr>
          </a:p>
          <a:p>
            <a:pPr indent="0" lvl="0" marL="0" rtl="0" algn="l">
              <a:spcBef>
                <a:spcPts val="150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65" name="Google Shape;65;g29133b0d282_0_93:notes"/>
          <p:cNvSpPr/>
          <p:nvPr>
            <p:ph idx="2" type="sldImg"/>
          </p:nvPr>
        </p:nvSpPr>
        <p:spPr>
          <a:xfrm>
            <a:off x="685263" y="1143000"/>
            <a:ext cx="54876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1ea2d28e59c_0_29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After establishing the foundation of the shared responsibility model, let's move on to explore how these responsibilities are translated into concrete commitments using Service Level Agreements.</a:t>
            </a:r>
            <a:endParaRPr/>
          </a:p>
          <a:p>
            <a:pPr indent="0" lvl="0" marL="0" rtl="0" algn="l">
              <a:spcBef>
                <a:spcPts val="0"/>
              </a:spcBef>
              <a:spcAft>
                <a:spcPts val="0"/>
              </a:spcAft>
              <a:buNone/>
            </a:pPr>
            <a:r>
              <a:t/>
            </a:r>
            <a:endParaRPr/>
          </a:p>
          <a:p>
            <a:pPr indent="0" lvl="0" marL="0" rtl="0" algn="l">
              <a:spcBef>
                <a:spcPts val="0"/>
              </a:spcBef>
              <a:spcAft>
                <a:spcPts val="0"/>
              </a:spcAft>
              <a:buNone/>
            </a:pPr>
            <a:r>
              <a:rPr lang="fr"/>
              <a:t>Service Level Agreements (SLAs) are essential contracts in cloud computing that define the quality and availability of services offered by cloud providers. These agreements encompass critical components like uptime guarantees, performance metrics, data security, support levels, and maintenance schedules. SLAs come in various forms depending on the cloud service model (IaaS, PaaS, or SaaS) and can often be negotiated to align with specific business needs. Effective SLA management involves continuous monitoring of performance metrics, with real-world case studies serving as valuable illustrations of both successes and challenges. Adhering to best practices in SLA management ensures that cloud services meet and exceed the expectations of customers while fostering trust and accountability in the cloud ecosystem.</a:t>
            </a:r>
            <a:endParaRPr/>
          </a:p>
        </p:txBody>
      </p:sp>
      <p:sp>
        <p:nvSpPr>
          <p:cNvPr id="355" name="Google Shape;355;g1ea2d28e59c_0_290:notes"/>
          <p:cNvSpPr/>
          <p:nvPr>
            <p:ph idx="2" type="sldImg"/>
          </p:nvPr>
        </p:nvSpPr>
        <p:spPr>
          <a:xfrm>
            <a:off x="685263" y="1143000"/>
            <a:ext cx="54876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1e971b5f153_0_24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fr"/>
              <a:t>As Amazon grew, so did its website's complexity and traffic, leading to a need for robust IT infrastructure.</a:t>
            </a:r>
            <a:endParaRPr/>
          </a:p>
          <a:p>
            <a:pPr indent="-298450" lvl="0" marL="457200" rtl="0" algn="l">
              <a:spcBef>
                <a:spcPts val="0"/>
              </a:spcBef>
              <a:spcAft>
                <a:spcPts val="0"/>
              </a:spcAft>
              <a:buSzPts val="1100"/>
              <a:buChar char="●"/>
            </a:pPr>
            <a:r>
              <a:rPr lang="fr"/>
              <a:t>The company invested heavily in servers to handle peak loads, especially during holiday shopping seasons like Black Friday.</a:t>
            </a:r>
            <a:endParaRPr/>
          </a:p>
          <a:p>
            <a:pPr indent="-298450" lvl="0" marL="457200" rtl="0" algn="l">
              <a:spcBef>
                <a:spcPts val="0"/>
              </a:spcBef>
              <a:spcAft>
                <a:spcPts val="0"/>
              </a:spcAft>
              <a:buSzPts val="1100"/>
              <a:buChar char="●"/>
            </a:pPr>
            <a:r>
              <a:rPr lang="fr"/>
              <a:t>Outside of peak periods, a significant portion of Amazon's computing resources remained unused.</a:t>
            </a:r>
            <a:endParaRPr/>
          </a:p>
          <a:p>
            <a:pPr indent="0" lvl="0" marL="457200" rtl="0" algn="l">
              <a:spcBef>
                <a:spcPts val="0"/>
              </a:spcBef>
              <a:spcAft>
                <a:spcPts val="0"/>
              </a:spcAft>
              <a:buNone/>
            </a:pPr>
            <a:r>
              <a:t/>
            </a:r>
            <a:endParaRPr/>
          </a:p>
          <a:p>
            <a:pPr indent="-298450" lvl="0" marL="457200" rtl="0" algn="l">
              <a:spcBef>
                <a:spcPts val="0"/>
              </a:spcBef>
              <a:spcAft>
                <a:spcPts val="0"/>
              </a:spcAft>
              <a:buSzPts val="1100"/>
              <a:buChar char="●"/>
            </a:pPr>
            <a:r>
              <a:rPr lang="fr"/>
              <a:t>But with these challenges came an opportunity.</a:t>
            </a:r>
            <a:endParaRPr/>
          </a:p>
          <a:p>
            <a:pPr indent="0" lvl="0" marL="457200" rtl="0" algn="l">
              <a:spcBef>
                <a:spcPts val="0"/>
              </a:spcBef>
              <a:spcAft>
                <a:spcPts val="0"/>
              </a:spcAft>
              <a:buNone/>
            </a:pPr>
            <a:r>
              <a:t/>
            </a:r>
            <a:endParaRPr/>
          </a:p>
        </p:txBody>
      </p:sp>
      <p:sp>
        <p:nvSpPr>
          <p:cNvPr id="361" name="Google Shape;361;g1e971b5f153_0_240:notes"/>
          <p:cNvSpPr/>
          <p:nvPr>
            <p:ph idx="2" type="sldImg"/>
          </p:nvPr>
        </p:nvSpPr>
        <p:spPr>
          <a:xfrm>
            <a:off x="685263" y="1143000"/>
            <a:ext cx="54876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1e971b5f153_0_25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fr"/>
              <a:t>The realization hit: the infrastructure, which was scalable for Amazon, could also serve the needs of other businesses and developers.</a:t>
            </a:r>
            <a:endParaRPr/>
          </a:p>
          <a:p>
            <a:pPr indent="-298450" lvl="0" marL="457200" rtl="0" algn="l">
              <a:spcBef>
                <a:spcPts val="0"/>
              </a:spcBef>
              <a:spcAft>
                <a:spcPts val="0"/>
              </a:spcAft>
              <a:buSzPts val="1100"/>
              <a:buChar char="●"/>
            </a:pPr>
            <a:r>
              <a:rPr lang="fr"/>
              <a:t>Beyond just renting out unused capacity, AWS's vision grew. They aimed to provide a comprehensive suite of tools and services that would enable businesses to offload their IT infrastructure, making it easier and more cost-effective to scale and innovate.</a:t>
            </a:r>
            <a:endParaRPr/>
          </a:p>
        </p:txBody>
      </p:sp>
      <p:sp>
        <p:nvSpPr>
          <p:cNvPr id="375" name="Google Shape;375;g1e971b5f153_0_254:notes"/>
          <p:cNvSpPr/>
          <p:nvPr>
            <p:ph idx="2" type="sldImg"/>
          </p:nvPr>
        </p:nvSpPr>
        <p:spPr>
          <a:xfrm>
            <a:off x="685263" y="1143000"/>
            <a:ext cx="54876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29133b0d282_0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g29133b0d282_0_0:notes"/>
          <p:cNvSpPr/>
          <p:nvPr>
            <p:ph idx="2" type="sldImg"/>
          </p:nvPr>
        </p:nvSpPr>
        <p:spPr>
          <a:xfrm>
            <a:off x="685263" y="1143000"/>
            <a:ext cx="54876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2924b3cc55f_0_1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fr"/>
              <a:t>AWS has clusters of data centers around the world. So here AWS would have a second data center connected to the first through redundant high speed and low latency links. That way, if the first data center goes down, the second data center is still up and running. This cluster of data centers is called an Availability Zone, or AZ. An AZ consists of one or more data centers with redundant power, networking, and connectivity. Unfortunately, sometimes natural disasters like hurricanes or other disasters might also extend to impacting an entire AZ, but AWS has planned for that,, using redundancy. Like data centers, AWS also clusters AZs together and also connects them with redundant high speed and low latency links. A cluster of AZs is simply called a Region.</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fr"/>
              <a:t>• Edge Locations (Points of Presence): Edge locations and regional edge caches are used to cache content closer to end users, thus reducing latency.</a:t>
            </a:r>
            <a:endParaRPr/>
          </a:p>
          <a:p>
            <a:pPr indent="0" lvl="0" marL="0" rtl="0" algn="l">
              <a:spcBef>
                <a:spcPts val="0"/>
              </a:spcBef>
              <a:spcAft>
                <a:spcPts val="0"/>
              </a:spcAft>
              <a:buNone/>
            </a:pPr>
            <a:r>
              <a:rPr lang="fr"/>
              <a:t>For example, if your media content is in London and you want to share video files with your customers in Sydney, you could have the videos cached in an edge location closest to Sydney. This would make it possible for your customers to access the cached videos more quickly than accessing them from London. Currently, there are over 400+ edge locations globally.</a:t>
            </a:r>
            <a:endParaRPr/>
          </a:p>
        </p:txBody>
      </p:sp>
      <p:sp>
        <p:nvSpPr>
          <p:cNvPr id="395" name="Google Shape;395;g2924b3cc55f_0_19:notes"/>
          <p:cNvSpPr/>
          <p:nvPr>
            <p:ph idx="2" type="sldImg"/>
          </p:nvPr>
        </p:nvSpPr>
        <p:spPr>
          <a:xfrm>
            <a:off x="685263" y="1143000"/>
            <a:ext cx="54876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g2938d40a350_0_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The AWS Cloud spans 102 Availability Zones within 32 geographic regions around the world, with announced plans for 15 more Availability Zones and 5 more AWS Regions in Canada, Germany, Malaysia, New Zealand, and Thailand.</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fr"/>
              <a:t>Inside every Region is a cluster of Availability Zones. An Availability Zone consists of one or more data centers with redundant power, networking, and connectivity. These data centers operate in discrete facilities in undisclosed locations. They are connected using redundant high-speed and low-latency links.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fr"/>
              <a:t>Availability Zones have code names. Because they are located inside Regions, they can be addressed by appending a letter to the end of the Region code name. Here are examples of Availability Zone codes: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fr"/>
              <a:t>eu-east-1a is an Availability Zone in eu-east-1 (Ireland Region).</a:t>
            </a:r>
            <a:endParaRPr/>
          </a:p>
          <a:p>
            <a:pPr indent="0" lvl="0" marL="0" rtl="0" algn="l">
              <a:spcBef>
                <a:spcPts val="0"/>
              </a:spcBef>
              <a:spcAft>
                <a:spcPts val="0"/>
              </a:spcAft>
              <a:buClr>
                <a:schemeClr val="dk1"/>
              </a:buClr>
              <a:buSzPts val="1100"/>
              <a:buFont typeface="Arial"/>
              <a:buNone/>
            </a:pPr>
            <a:r>
              <a:rPr lang="fr"/>
              <a:t>Therefore, if you see that a resource exists in eu-east-1c, you can infer that the resource is located in Availability Zone c of the eu-east-1 Region.</a:t>
            </a:r>
            <a:endParaRPr/>
          </a:p>
          <a:p>
            <a:pPr indent="0" lvl="0" marL="0" rtl="0" algn="l">
              <a:spcBef>
                <a:spcPts val="0"/>
              </a:spcBef>
              <a:spcAft>
                <a:spcPts val="0"/>
              </a:spcAft>
              <a:buNone/>
            </a:pPr>
            <a:r>
              <a:t/>
            </a:r>
            <a:endParaRPr/>
          </a:p>
        </p:txBody>
      </p:sp>
      <p:sp>
        <p:nvSpPr>
          <p:cNvPr id="417" name="Google Shape;417;g2938d40a350_0_1:notes"/>
          <p:cNvSpPr/>
          <p:nvPr>
            <p:ph idx="2" type="sldImg"/>
          </p:nvPr>
        </p:nvSpPr>
        <p:spPr>
          <a:xfrm>
            <a:off x="685263" y="1143000"/>
            <a:ext cx="54876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g2938d40a350_0_3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AWS Regions are independent from one another. Without explicit customer consent and authorization, data is not replicated from one Region to another. When you decide which AWS Region to host your applications and workloads, consider four main aspects: latency, price, service availability, and compliance.</a:t>
            </a:r>
            <a:endParaRPr/>
          </a:p>
        </p:txBody>
      </p:sp>
      <p:sp>
        <p:nvSpPr>
          <p:cNvPr id="426" name="Google Shape;426;g2938d40a350_0_32:notes"/>
          <p:cNvSpPr/>
          <p:nvPr>
            <p:ph idx="2" type="sldImg"/>
          </p:nvPr>
        </p:nvSpPr>
        <p:spPr>
          <a:xfrm>
            <a:off x="685263" y="1143000"/>
            <a:ext cx="54876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g1ea2d28e59c_0_1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Amazon CloudFront delivers your content through a worldwide network of edge locations. When a user requests content that is being served with CloudFront, the request is routed to the location that provides the lowest latency. So that content is delivered with the best possible performance. CloudFront speeds up the distribution of your content by routing each user request through the AWS backbone network to the edge location that can best serve your content.</a:t>
            </a:r>
            <a:endParaRPr/>
          </a:p>
        </p:txBody>
      </p:sp>
      <p:sp>
        <p:nvSpPr>
          <p:cNvPr id="432" name="Google Shape;432;g1ea2d28e59c_0_15:notes"/>
          <p:cNvSpPr/>
          <p:nvPr>
            <p:ph idx="2" type="sldImg"/>
          </p:nvPr>
        </p:nvSpPr>
        <p:spPr>
          <a:xfrm>
            <a:off x="685263" y="1143000"/>
            <a:ext cx="54876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292a5b3985e_0_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fr"/>
              <a:t>Operational Excellence: </a:t>
            </a:r>
            <a:r>
              <a:rPr lang="fr"/>
              <a:t>It's all about ensuring our systems run smoothly and evolve as the business demands. Think of it like maintaining a well-oiled machine, where every operation can be coded, changes are small and reversible, and learning is continuous.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b="1" lang="fr"/>
              <a:t>Security: </a:t>
            </a:r>
            <a:r>
              <a:rPr lang="fr"/>
              <a:t>This is the bedrock of cloud services. AWS emphasizes strong identity management, ensuring traceability, and securing every layer of our infrastructure. Remember, in the cloud world, security is everyone's job!</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b="1" lang="fr"/>
              <a:t>Reliability:</a:t>
            </a:r>
            <a:r>
              <a:rPr lang="fr"/>
              <a:t> Imagine if Netflix went down during your favorite show? Not a pleasant thought, right? This is where reliability comes in. It's about designing systems that can bounce back from issues, scale as needed, and avoid those 'Oh no!' moments.</a:t>
            </a:r>
            <a:endParaRPr/>
          </a:p>
          <a:p>
            <a:pPr indent="0" lvl="0" marL="0" rtl="0" algn="l">
              <a:spcBef>
                <a:spcPts val="0"/>
              </a:spcBef>
              <a:spcAft>
                <a:spcPts val="0"/>
              </a:spcAft>
              <a:buClr>
                <a:schemeClr val="dk1"/>
              </a:buClr>
              <a:buSzPts val="1100"/>
              <a:buFont typeface="Arial"/>
              <a:buNone/>
            </a:pPr>
            <a:r>
              <a:t/>
            </a:r>
            <a:endParaRPr b="1"/>
          </a:p>
          <a:p>
            <a:pPr indent="0" lvl="0" marL="0" rtl="0" algn="l">
              <a:spcBef>
                <a:spcPts val="0"/>
              </a:spcBef>
              <a:spcAft>
                <a:spcPts val="0"/>
              </a:spcAft>
              <a:buClr>
                <a:schemeClr val="dk1"/>
              </a:buClr>
              <a:buSzPts val="1100"/>
              <a:buFont typeface="Arial"/>
              <a:buNone/>
            </a:pPr>
            <a:r>
              <a:rPr b="1" lang="fr"/>
              <a:t>Performance Efficiency: </a:t>
            </a:r>
            <a:r>
              <a:rPr lang="fr"/>
              <a:t>In the cloud, efficiency is the name of the game. We want to leverage the best technologies, deploy globally in minutes, and ensure our systems remain agile as they grow.</a:t>
            </a:r>
            <a:endParaRPr/>
          </a:p>
          <a:p>
            <a:pPr indent="0" lvl="0" marL="0" rtl="0" algn="l">
              <a:spcBef>
                <a:spcPts val="0"/>
              </a:spcBef>
              <a:spcAft>
                <a:spcPts val="0"/>
              </a:spcAft>
              <a:buClr>
                <a:schemeClr val="dk1"/>
              </a:buClr>
              <a:buSzPts val="1100"/>
              <a:buFont typeface="Arial"/>
              <a:buNone/>
            </a:pPr>
            <a:r>
              <a:t/>
            </a:r>
            <a:endParaRPr b="1"/>
          </a:p>
          <a:p>
            <a:pPr indent="0" lvl="0" marL="0" rtl="0" algn="l">
              <a:spcBef>
                <a:spcPts val="0"/>
              </a:spcBef>
              <a:spcAft>
                <a:spcPts val="0"/>
              </a:spcAft>
              <a:buClr>
                <a:schemeClr val="dk1"/>
              </a:buClr>
              <a:buSzPts val="1100"/>
              <a:buFont typeface="Arial"/>
              <a:buNone/>
            </a:pPr>
            <a:r>
              <a:rPr b="1" lang="fr"/>
              <a:t>Cost Optimization: </a:t>
            </a:r>
            <a:r>
              <a:rPr lang="fr"/>
              <a:t>No one likes wasting money. AWS helps us ensure we're only paying for what we use, understanding our costs, and focusing on what matters most - delivering value!</a:t>
            </a:r>
            <a:endParaRPr/>
          </a:p>
          <a:p>
            <a:pPr indent="0" lvl="0" marL="0" rtl="0" algn="l">
              <a:spcBef>
                <a:spcPts val="0"/>
              </a:spcBef>
              <a:spcAft>
                <a:spcPts val="0"/>
              </a:spcAft>
              <a:buClr>
                <a:schemeClr val="dk1"/>
              </a:buClr>
              <a:buSzPts val="1100"/>
              <a:buFont typeface="Arial"/>
              <a:buNone/>
            </a:pPr>
            <a:r>
              <a:t/>
            </a:r>
            <a:endParaRPr b="1"/>
          </a:p>
          <a:p>
            <a:pPr indent="0" lvl="0" marL="0" rtl="0" algn="l">
              <a:spcBef>
                <a:spcPts val="0"/>
              </a:spcBef>
              <a:spcAft>
                <a:spcPts val="0"/>
              </a:spcAft>
              <a:buClr>
                <a:schemeClr val="dk1"/>
              </a:buClr>
              <a:buSzPts val="1100"/>
              <a:buFont typeface="Arial"/>
              <a:buNone/>
            </a:pPr>
            <a:r>
              <a:rPr b="1" lang="fr"/>
              <a:t>Sustainability: </a:t>
            </a:r>
            <a:r>
              <a:rPr lang="fr"/>
              <a:t>As we move into an era where being 'green' is crucial, AWS ensures our workloads are environmentally friendly. By understanding our impact, setting goals, and maximizing utilization, we can make a positive difference.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b="1" lang="fr"/>
              <a:t>Remember, these pillars are not about making trade-offs but about creating harmony. They're a synergy, helping us build robust, efficient, and sustainable systems in the cloud. </a:t>
            </a:r>
            <a:endParaRPr b="1"/>
          </a:p>
          <a:p>
            <a:pPr indent="0" lvl="0" marL="0" rtl="0" algn="l">
              <a:spcBef>
                <a:spcPts val="0"/>
              </a:spcBef>
              <a:spcAft>
                <a:spcPts val="0"/>
              </a:spcAft>
              <a:buNone/>
            </a:pPr>
            <a:r>
              <a:t/>
            </a:r>
            <a:endParaRPr b="1"/>
          </a:p>
        </p:txBody>
      </p:sp>
      <p:sp>
        <p:nvSpPr>
          <p:cNvPr id="439" name="Google Shape;439;g292a5b3985e_0_1:notes"/>
          <p:cNvSpPr/>
          <p:nvPr>
            <p:ph idx="2" type="sldImg"/>
          </p:nvPr>
        </p:nvSpPr>
        <p:spPr>
          <a:xfrm>
            <a:off x="685263" y="1143000"/>
            <a:ext cx="54876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g1ea2d28e59c_0_2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When I remove the ability for me to touch and see something, like when the infrastructure becomes virtual, the way that I work with that infrastructure has to change a bit. Instead of physically managing my infrastructure, now I logically manage it through the AWS Application Program Interface, or API. So now when I create, delete, or change any AWS resource, whether it's a virtual server or a storage system for employee photos, I use API calls to AWS to do that.</a:t>
            </a:r>
            <a:endParaRPr/>
          </a:p>
          <a:p>
            <a:pPr indent="0" lvl="0" marL="0" rtl="0" algn="l">
              <a:spcBef>
                <a:spcPts val="0"/>
              </a:spcBef>
              <a:spcAft>
                <a:spcPts val="0"/>
              </a:spcAft>
              <a:buNone/>
            </a:pPr>
            <a:r>
              <a:t/>
            </a:r>
            <a:endParaRPr/>
          </a:p>
          <a:p>
            <a:pPr indent="0" lvl="0" marL="0" rtl="0" algn="l">
              <a:spcBef>
                <a:spcPts val="0"/>
              </a:spcBef>
              <a:spcAft>
                <a:spcPts val="0"/>
              </a:spcAft>
              <a:buNone/>
            </a:pPr>
            <a:r>
              <a:rPr lang="fr"/>
              <a:t>You can make these API calls in several ways, but the three main ways we're going to talk about in AWS are the </a:t>
            </a:r>
            <a:r>
              <a:rPr b="1" lang="fr"/>
              <a:t>AWS Management Console,</a:t>
            </a:r>
            <a:r>
              <a:rPr lang="fr"/>
              <a:t> the AWS Command Line Interface, and the AWS Software Development Kits, or SDKs. When people are first getting started with AWS, they typically use the AWS Management Console. This is a web-based method that you log into from your browser. The great thing about the console is that you can point and click. By simply clicking and following prompts, you can get started with some of these services without any previous knowledge of the service.</a:t>
            </a:r>
            <a:endParaRPr/>
          </a:p>
          <a:p>
            <a:pPr indent="0" lvl="0" marL="0" rtl="0" algn="l">
              <a:spcBef>
                <a:spcPts val="0"/>
              </a:spcBef>
              <a:spcAft>
                <a:spcPts val="0"/>
              </a:spcAft>
              <a:buNone/>
            </a:pPr>
            <a:r>
              <a:t/>
            </a:r>
            <a:endParaRPr/>
          </a:p>
          <a:p>
            <a:pPr indent="0" lvl="0" marL="0" rtl="0" algn="l">
              <a:spcBef>
                <a:spcPts val="0"/>
              </a:spcBef>
              <a:spcAft>
                <a:spcPts val="0"/>
              </a:spcAft>
              <a:buNone/>
            </a:pPr>
            <a:r>
              <a:rPr lang="fr"/>
              <a:t>With the console, there's no need to worry about scripting or finding the proper syntax. When you log into the console, the landing page will show you services you've recently worked with but you can also choose to view all of the possible services organized into relevant categories such as compute, database storage, and more. If I change the Region to Paris, you're making requests to eu-west-3.console.aws.amazon.com or the Paris Region's web console. After you work with the console for a while, you may want to move away from the manual creation of resources. we will see in the upcoming sessions while introducing IAAC</a:t>
            </a:r>
            <a:endParaRPr/>
          </a:p>
          <a:p>
            <a:pPr indent="0" lvl="0" marL="0" rtl="0" algn="l">
              <a:spcBef>
                <a:spcPts val="0"/>
              </a:spcBef>
              <a:spcAft>
                <a:spcPts val="0"/>
              </a:spcAft>
              <a:buNone/>
            </a:pPr>
            <a:r>
              <a:t/>
            </a:r>
            <a:endParaRPr b="1"/>
          </a:p>
          <a:p>
            <a:pPr indent="0" lvl="0" marL="0" rtl="0" algn="l">
              <a:spcBef>
                <a:spcPts val="0"/>
              </a:spcBef>
              <a:spcAft>
                <a:spcPts val="0"/>
              </a:spcAft>
              <a:buNone/>
            </a:pPr>
            <a:r>
              <a:rPr b="1" lang="fr"/>
              <a:t>The AWS CLI </a:t>
            </a:r>
            <a:r>
              <a:rPr lang="fr"/>
              <a:t>is a unified tool that you can use to manage AWS services. You can download and configure one tool that you can use to control multiple AWS services from the command line, and automate them with scripts. The AWS CLI is open source, and installers are available for Windows, Linux, and macOS.</a:t>
            </a:r>
            <a:endParaRPr/>
          </a:p>
          <a:p>
            <a:pPr indent="0" lvl="0" marL="0" rtl="0" algn="l">
              <a:spcBef>
                <a:spcPts val="0"/>
              </a:spcBef>
              <a:spcAft>
                <a:spcPts val="0"/>
              </a:spcAft>
              <a:buNone/>
            </a:pPr>
            <a:r>
              <a:t/>
            </a:r>
            <a:endParaRPr b="1"/>
          </a:p>
          <a:p>
            <a:pPr indent="0" lvl="0" marL="0" rtl="0" algn="l">
              <a:spcBef>
                <a:spcPts val="0"/>
              </a:spcBef>
              <a:spcAft>
                <a:spcPts val="0"/>
              </a:spcAft>
              <a:buClr>
                <a:schemeClr val="dk1"/>
              </a:buClr>
              <a:buSzPts val="1100"/>
              <a:buFont typeface="Arial"/>
              <a:buNone/>
            </a:pPr>
            <a:r>
              <a:rPr b="1" lang="fr"/>
              <a:t>AWS SDKs : </a:t>
            </a:r>
            <a:r>
              <a:rPr lang="fr"/>
              <a:t>API calls to AWS can also be performed by running code with programming languages. You can do this by using AWS SDKs. SDKs are open source and maintained by AWS for the most popular programming languages, such as C++, Go, Java, JavaScript, .NET, Node.js, PHP, Python, Ruby, Rust, and Swift.</a:t>
            </a:r>
            <a:endParaRPr/>
          </a:p>
          <a:p>
            <a:pPr indent="0" lvl="0" marL="0" rtl="0" algn="l">
              <a:spcBef>
                <a:spcPts val="0"/>
              </a:spcBef>
              <a:spcAft>
                <a:spcPts val="0"/>
              </a:spcAft>
              <a:buNone/>
            </a:pPr>
            <a:r>
              <a:t/>
            </a:r>
            <a:endParaRPr b="1"/>
          </a:p>
        </p:txBody>
      </p:sp>
      <p:sp>
        <p:nvSpPr>
          <p:cNvPr id="494" name="Google Shape;494;g1ea2d28e59c_0_28:notes"/>
          <p:cNvSpPr/>
          <p:nvPr>
            <p:ph idx="2" type="sldImg"/>
          </p:nvPr>
        </p:nvSpPr>
        <p:spPr>
          <a:xfrm>
            <a:off x="685263" y="1143000"/>
            <a:ext cx="54876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2888e041082_0_9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fr"/>
              <a:t>In 1989, Sir Tim Berners-Lee's invention of the World Wide Web (WWW) marked a pivotal moment in internet history. It introduced a user-friendly interface and standardized protocols that made the internet accessible to the general public. As the 1990s dawned, we witnessed the rapid rise of internet service providers (ISPs) and the emergence of the first web browsers, such as Netscape Navigator and Internet Explorer. These browsers, combined with the availability of ISPs, made accessing the web more convenient than ever before. But how do websites actually work? At their core, websites are collections of files stored on web servers. When you enter a web address into your browser, it sends a request to the server hosting the corresponding website. The server processes this request and sends back the web page's files, which your browser then interprets and displays as the familiar webpage. This dynamic interaction between browsers and web servers is the essence of how websites function, enabling us to access information, services, and entertainment from anywhere with an internet connection</a:t>
            </a:r>
            <a:endParaRPr/>
          </a:p>
          <a:p>
            <a:pPr indent="0" lvl="0" marL="0" rtl="0" algn="l">
              <a:spcBef>
                <a:spcPts val="0"/>
              </a:spcBef>
              <a:spcAft>
                <a:spcPts val="0"/>
              </a:spcAft>
              <a:buNone/>
            </a:pPr>
            <a:r>
              <a:t/>
            </a:r>
            <a:endParaRPr/>
          </a:p>
          <a:p>
            <a:pPr indent="0" lvl="0" marL="0" rtl="0" algn="l">
              <a:spcBef>
                <a:spcPts val="0"/>
              </a:spcBef>
              <a:spcAft>
                <a:spcPts val="0"/>
              </a:spcAft>
              <a:buNone/>
            </a:pPr>
            <a:r>
              <a:rPr lang="fr"/>
              <a:t>The Humble Beginnings laid the foundation for the explosive growth and innovation that would follow in the Dot-com Boom.</a:t>
            </a:r>
            <a:endParaRPr/>
          </a:p>
        </p:txBody>
      </p:sp>
      <p:sp>
        <p:nvSpPr>
          <p:cNvPr id="72" name="Google Shape;72;g2888e041082_0_90:notes"/>
          <p:cNvSpPr/>
          <p:nvPr>
            <p:ph idx="2" type="sldImg"/>
          </p:nvPr>
        </p:nvSpPr>
        <p:spPr>
          <a:xfrm>
            <a:off x="685263" y="1143000"/>
            <a:ext cx="54876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 name="Shape 503"/>
        <p:cNvGrpSpPr/>
        <p:nvPr/>
      </p:nvGrpSpPr>
      <p:grpSpPr>
        <a:xfrm>
          <a:off x="0" y="0"/>
          <a:ext cx="0" cy="0"/>
          <a:chOff x="0" y="0"/>
          <a:chExt cx="0" cy="0"/>
        </a:xfrm>
      </p:grpSpPr>
      <p:sp>
        <p:nvSpPr>
          <p:cNvPr id="504" name="Google Shape;504;g29319bcf36f_0_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a:p>
        </p:txBody>
      </p:sp>
      <p:sp>
        <p:nvSpPr>
          <p:cNvPr id="505" name="Google Shape;505;g29319bcf36f_0_1:notes"/>
          <p:cNvSpPr/>
          <p:nvPr>
            <p:ph idx="2" type="sldImg"/>
          </p:nvPr>
        </p:nvSpPr>
        <p:spPr>
          <a:xfrm>
            <a:off x="685263" y="1143000"/>
            <a:ext cx="54876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 name="Shape 524"/>
        <p:cNvGrpSpPr/>
        <p:nvPr/>
      </p:nvGrpSpPr>
      <p:grpSpPr>
        <a:xfrm>
          <a:off x="0" y="0"/>
          <a:ext cx="0" cy="0"/>
          <a:chOff x="0" y="0"/>
          <a:chExt cx="0" cy="0"/>
        </a:xfrm>
      </p:grpSpPr>
      <p:sp>
        <p:nvSpPr>
          <p:cNvPr id="525" name="Google Shape;525;g2932052fd34_0_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a:p>
        </p:txBody>
      </p:sp>
      <p:sp>
        <p:nvSpPr>
          <p:cNvPr id="526" name="Google Shape;526;g2932052fd34_0_7:notes"/>
          <p:cNvSpPr/>
          <p:nvPr>
            <p:ph idx="2" type="sldImg"/>
          </p:nvPr>
        </p:nvSpPr>
        <p:spPr>
          <a:xfrm>
            <a:off x="685263" y="1143000"/>
            <a:ext cx="54876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2932052fd34_0_12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lets discuss the concept of </a:t>
            </a:r>
            <a:r>
              <a:rPr lang="fr"/>
              <a:t>virtualization, a powerful technology that has revolutionized the way we utilize hardware resources in computing.</a:t>
            </a:r>
            <a:endParaRPr/>
          </a:p>
          <a:p>
            <a:pPr indent="0" lvl="0" marL="0" rtl="0" algn="l">
              <a:spcBef>
                <a:spcPts val="0"/>
              </a:spcBef>
              <a:spcAft>
                <a:spcPts val="0"/>
              </a:spcAft>
              <a:buClr>
                <a:schemeClr val="dk1"/>
              </a:buClr>
              <a:buSzPts val="1100"/>
              <a:buFont typeface="Arial"/>
              <a:buNone/>
            </a:pPr>
            <a:r>
              <a:rPr lang="fr"/>
              <a:t>Virtualization is the technology that allows you to create multiple simulated environments or dedicated resources from a single, physical hardware system.</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rPr lang="fr"/>
              <a:t>Before Virtualization:</a:t>
            </a:r>
            <a:endParaRPr/>
          </a:p>
          <a:p>
            <a:pPr indent="0" lvl="0" marL="0" rtl="0" algn="l">
              <a:spcBef>
                <a:spcPts val="0"/>
              </a:spcBef>
              <a:spcAft>
                <a:spcPts val="0"/>
              </a:spcAft>
              <a:buNone/>
            </a:pPr>
            <a:r>
              <a:t/>
            </a:r>
            <a:endParaRPr/>
          </a:p>
          <a:p>
            <a:pPr indent="0" lvl="0" marL="0" rtl="0" algn="l">
              <a:spcBef>
                <a:spcPts val="0"/>
              </a:spcBef>
              <a:spcAft>
                <a:spcPts val="0"/>
              </a:spcAft>
              <a:buNone/>
            </a:pPr>
            <a:r>
              <a:rPr lang="fr"/>
              <a:t>In the traditional computing model, each operating system required its own physical hardware.</a:t>
            </a:r>
            <a:endParaRPr/>
          </a:p>
          <a:p>
            <a:pPr indent="0" lvl="0" marL="0" rtl="0" algn="l">
              <a:spcBef>
                <a:spcPts val="0"/>
              </a:spcBef>
              <a:spcAft>
                <a:spcPts val="0"/>
              </a:spcAft>
              <a:buNone/>
            </a:pPr>
            <a:r>
              <a:rPr lang="fr"/>
              <a:t>This approach was straightforward but came with significant limitations. For instance, if an application was designed to run on a different operating system, the only solution was to invest in new, separate hardware.</a:t>
            </a:r>
            <a:endParaRPr/>
          </a:p>
          <a:p>
            <a:pPr indent="0" lvl="0" marL="0" rtl="0" algn="l">
              <a:spcBef>
                <a:spcPts val="0"/>
              </a:spcBef>
              <a:spcAft>
                <a:spcPts val="0"/>
              </a:spcAft>
              <a:buNone/>
            </a:pPr>
            <a:r>
              <a:rPr lang="fr"/>
              <a:t>This resulted in underutilized resources, increased costs, and a complex management overhead.</a:t>
            </a:r>
            <a:endParaRPr/>
          </a:p>
          <a:p>
            <a:pPr indent="0" lvl="0" marL="0" rtl="0" algn="l">
              <a:spcBef>
                <a:spcPts val="0"/>
              </a:spcBef>
              <a:spcAft>
                <a:spcPts val="0"/>
              </a:spcAft>
              <a:buNone/>
            </a:pPr>
            <a:r>
              <a:rPr lang="fr"/>
              <a:t>The Advent of Virtualization:</a:t>
            </a:r>
            <a:endParaRPr/>
          </a:p>
          <a:p>
            <a:pPr indent="0" lvl="0" marL="0" rtl="0" algn="l">
              <a:spcBef>
                <a:spcPts val="0"/>
              </a:spcBef>
              <a:spcAft>
                <a:spcPts val="0"/>
              </a:spcAft>
              <a:buNone/>
            </a:pPr>
            <a:r>
              <a:t/>
            </a:r>
            <a:endParaRPr/>
          </a:p>
          <a:p>
            <a:pPr indent="0" lvl="0" marL="0" rtl="0" algn="l">
              <a:spcBef>
                <a:spcPts val="0"/>
              </a:spcBef>
              <a:spcAft>
                <a:spcPts val="0"/>
              </a:spcAft>
              <a:buNone/>
            </a:pPr>
            <a:r>
              <a:rPr lang="fr"/>
              <a:t>Virtualization emerged as a game-changing solution to these challenges.</a:t>
            </a:r>
            <a:endParaRPr/>
          </a:p>
          <a:p>
            <a:pPr indent="0" lvl="0" marL="0" rtl="0" algn="l">
              <a:spcBef>
                <a:spcPts val="0"/>
              </a:spcBef>
              <a:spcAft>
                <a:spcPts val="0"/>
              </a:spcAft>
              <a:buNone/>
            </a:pPr>
            <a:r>
              <a:rPr lang="fr"/>
              <a:t>It allows multiple operating systems to share the same hardware resources, running independently in isolated virtual environments.</a:t>
            </a:r>
            <a:endParaRPr/>
          </a:p>
          <a:p>
            <a:pPr indent="0" lvl="0" marL="0" rtl="0" algn="l">
              <a:spcBef>
                <a:spcPts val="0"/>
              </a:spcBef>
              <a:spcAft>
                <a:spcPts val="0"/>
              </a:spcAft>
              <a:buNone/>
            </a:pPr>
            <a:r>
              <a:rPr lang="fr"/>
              <a:t>This is made possible by a layer called the hypervisor, which sits between the hardware and the operating systems, allocating resources as needed.</a:t>
            </a:r>
            <a:endParaRPr/>
          </a:p>
          <a:p>
            <a:pPr indent="0" lvl="0" marL="0" rtl="0" algn="l">
              <a:spcBef>
                <a:spcPts val="0"/>
              </a:spcBef>
              <a:spcAft>
                <a:spcPts val="0"/>
              </a:spcAft>
              <a:buNone/>
            </a:pPr>
            <a:r>
              <a:rPr lang="fr"/>
              <a:t>Benefits and Use Cases:</a:t>
            </a:r>
            <a:endParaRPr/>
          </a:p>
          <a:p>
            <a:pPr indent="0" lvl="0" marL="0" rtl="0" algn="l">
              <a:spcBef>
                <a:spcPts val="0"/>
              </a:spcBef>
              <a:spcAft>
                <a:spcPts val="0"/>
              </a:spcAft>
              <a:buNone/>
            </a:pPr>
            <a:r>
              <a:t/>
            </a:r>
            <a:endParaRPr/>
          </a:p>
          <a:p>
            <a:pPr indent="0" lvl="0" marL="0" rtl="0" algn="l">
              <a:spcBef>
                <a:spcPts val="0"/>
              </a:spcBef>
              <a:spcAft>
                <a:spcPts val="0"/>
              </a:spcAft>
              <a:buNone/>
            </a:pPr>
            <a:r>
              <a:rPr lang="fr"/>
              <a:t>This innovation brings forth a plethora of benefits.</a:t>
            </a:r>
            <a:endParaRPr/>
          </a:p>
          <a:p>
            <a:pPr indent="0" lvl="0" marL="0" rtl="0" algn="l">
              <a:spcBef>
                <a:spcPts val="0"/>
              </a:spcBef>
              <a:spcAft>
                <a:spcPts val="0"/>
              </a:spcAft>
              <a:buNone/>
            </a:pPr>
            <a:r>
              <a:rPr lang="fr"/>
              <a:t>It maximizes hardware utilization, reduces costs, simplifies management, and enhances the flexibility and scalability of our computing environments.</a:t>
            </a:r>
            <a:endParaRPr/>
          </a:p>
          <a:p>
            <a:pPr indent="0" lvl="0" marL="0" rtl="0" algn="l">
              <a:spcBef>
                <a:spcPts val="0"/>
              </a:spcBef>
              <a:spcAft>
                <a:spcPts val="0"/>
              </a:spcAft>
              <a:buNone/>
            </a:pPr>
            <a:r>
              <a:rPr lang="fr"/>
              <a:t>For developers and businesses, this means being able to run multiple applications on different operating systems, all on the same physical machine.</a:t>
            </a:r>
            <a:endParaRPr/>
          </a:p>
          <a:p>
            <a:pPr indent="0" lvl="0" marL="0" rtl="0" algn="l">
              <a:spcBef>
                <a:spcPts val="0"/>
              </a:spcBef>
              <a:spcAft>
                <a:spcPts val="0"/>
              </a:spcAft>
              <a:buNone/>
            </a:pPr>
            <a:r>
              <a:rPr lang="fr"/>
              <a:t>Resource Allocation:</a:t>
            </a:r>
            <a:endParaRPr/>
          </a:p>
          <a:p>
            <a:pPr indent="0" lvl="0" marL="0" rtl="0" algn="l">
              <a:spcBef>
                <a:spcPts val="0"/>
              </a:spcBef>
              <a:spcAft>
                <a:spcPts val="0"/>
              </a:spcAft>
              <a:buNone/>
            </a:pPr>
            <a:r>
              <a:t/>
            </a:r>
            <a:endParaRPr/>
          </a:p>
          <a:p>
            <a:pPr indent="0" lvl="0" marL="0" rtl="0" algn="l">
              <a:spcBef>
                <a:spcPts val="0"/>
              </a:spcBef>
              <a:spcAft>
                <a:spcPts val="0"/>
              </a:spcAft>
              <a:buNone/>
            </a:pPr>
            <a:r>
              <a:rPr lang="fr"/>
              <a:t>With virtualization, we are no longer bound by the limitations of physical hardware.</a:t>
            </a:r>
            <a:endParaRPr/>
          </a:p>
          <a:p>
            <a:pPr indent="0" lvl="0" marL="0" rtl="0" algn="l">
              <a:spcBef>
                <a:spcPts val="0"/>
              </a:spcBef>
              <a:spcAft>
                <a:spcPts val="0"/>
              </a:spcAft>
              <a:buNone/>
            </a:pPr>
            <a:r>
              <a:rPr lang="fr"/>
              <a:t>Resources like CPU, RAM, and storage can be dynamically allocated and adjusted based on demand, ensuring optimal performance and efficiency.</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78" name="Google Shape;78;g2932052fd34_0_126:notes"/>
          <p:cNvSpPr/>
          <p:nvPr>
            <p:ph idx="2" type="sldImg"/>
          </p:nvPr>
        </p:nvSpPr>
        <p:spPr>
          <a:xfrm>
            <a:off x="685263" y="1143000"/>
            <a:ext cx="54876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1ea2d28e59c_0_17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"As we've seen, virtualization marks a significant shift in how we utilize hardware resources, allowing for multiple operating systems to run on a single physical machine. This brings us to our next crucial topic—understanding the different types of virtualization available today”</a:t>
            </a:r>
            <a:endParaRPr/>
          </a:p>
          <a:p>
            <a:pPr indent="0" lvl="0" marL="0" rtl="0" algn="l">
              <a:spcBef>
                <a:spcPts val="0"/>
              </a:spcBef>
              <a:spcAft>
                <a:spcPts val="0"/>
              </a:spcAft>
              <a:buNone/>
            </a:pPr>
            <a:r>
              <a:t/>
            </a:r>
            <a:endParaRPr/>
          </a:p>
          <a:p>
            <a:pPr indent="0" lvl="0" marL="0" rtl="0" algn="l">
              <a:spcBef>
                <a:spcPts val="0"/>
              </a:spcBef>
              <a:spcAft>
                <a:spcPts val="0"/>
              </a:spcAft>
              <a:buNone/>
            </a:pPr>
            <a:r>
              <a:rPr lang="fr"/>
              <a:t>Type 1 virtualization runs directly on the hardware, without the need for a host operating system. The hypervisor sits directly on top of the physical hardware, interacting with it directly.</a:t>
            </a:r>
            <a:endParaRPr/>
          </a:p>
          <a:p>
            <a:pPr indent="0" lvl="0" marL="0" rtl="0" algn="l">
              <a:spcBef>
                <a:spcPts val="0"/>
              </a:spcBef>
              <a:spcAft>
                <a:spcPts val="0"/>
              </a:spcAft>
              <a:buNone/>
            </a:pPr>
            <a:r>
              <a:rPr lang="fr"/>
              <a:t>Examples: VMware vSphere/ESXi, Microsoft Hyper-V for Server, and Xen.</a:t>
            </a:r>
            <a:endParaRPr/>
          </a:p>
          <a:p>
            <a:pPr indent="0" lvl="0" marL="0" rtl="0" algn="l">
              <a:spcBef>
                <a:spcPts val="0"/>
              </a:spcBef>
              <a:spcAft>
                <a:spcPts val="0"/>
              </a:spcAft>
              <a:buNone/>
            </a:pPr>
            <a:r>
              <a:rPr lang="fr"/>
              <a:t>Use Cases: This setup is optimal for environments that demand high performance, efficiency, and scalability—traits essential in enterprise settings and data centers.</a:t>
            </a:r>
            <a:endParaRPr/>
          </a:p>
          <a:p>
            <a:pPr indent="0" lvl="0" marL="0" rtl="0" algn="l">
              <a:spcBef>
                <a:spcPts val="0"/>
              </a:spcBef>
              <a:spcAft>
                <a:spcPts val="0"/>
              </a:spcAft>
              <a:buNone/>
            </a:pPr>
            <a:r>
              <a:rPr lang="fr"/>
              <a:t>Benefits: It offers higher performance, better resource utilization, and stronger isolation between virtual machines, leading to increased security and stability.</a:t>
            </a:r>
            <a:endParaRPr/>
          </a:p>
          <a:p>
            <a:pPr indent="0" lvl="0" marL="0" rtl="0" algn="l">
              <a:spcBef>
                <a:spcPts val="0"/>
              </a:spcBef>
              <a:spcAft>
                <a:spcPts val="0"/>
              </a:spcAft>
              <a:buNone/>
            </a:pPr>
            <a:r>
              <a:rPr lang="fr"/>
              <a:t>Type 2: Hosted Virtualization:</a:t>
            </a:r>
            <a:endParaRPr/>
          </a:p>
          <a:p>
            <a:pPr indent="0" lvl="0" marL="0" rtl="0" algn="l">
              <a:spcBef>
                <a:spcPts val="0"/>
              </a:spcBef>
              <a:spcAft>
                <a:spcPts val="0"/>
              </a:spcAft>
              <a:buNone/>
            </a:pPr>
            <a:r>
              <a:t/>
            </a:r>
            <a:endParaRPr/>
          </a:p>
          <a:p>
            <a:pPr indent="0" lvl="0" marL="0" rtl="0" algn="l">
              <a:spcBef>
                <a:spcPts val="0"/>
              </a:spcBef>
              <a:spcAft>
                <a:spcPts val="0"/>
              </a:spcAft>
              <a:buNone/>
            </a:pPr>
            <a:r>
              <a:rPr lang="fr"/>
              <a:t>Definition: Type 2 virtualization, on the other hand, runs on a conventional operating system with a hypervisor installed as a software layer.</a:t>
            </a:r>
            <a:endParaRPr/>
          </a:p>
          <a:p>
            <a:pPr indent="0" lvl="0" marL="0" rtl="0" algn="l">
              <a:spcBef>
                <a:spcPts val="0"/>
              </a:spcBef>
              <a:spcAft>
                <a:spcPts val="0"/>
              </a:spcAft>
              <a:buNone/>
            </a:pPr>
            <a:r>
              <a:rPr lang="fr"/>
              <a:t>Examples: VMware Workstation, Oracle VirtualBox, and Parallels.</a:t>
            </a:r>
            <a:endParaRPr/>
          </a:p>
          <a:p>
            <a:pPr indent="0" lvl="0" marL="0" rtl="0" algn="l">
              <a:spcBef>
                <a:spcPts val="0"/>
              </a:spcBef>
              <a:spcAft>
                <a:spcPts val="0"/>
              </a:spcAft>
              <a:buNone/>
            </a:pPr>
            <a:r>
              <a:rPr lang="fr"/>
              <a:t>Use Cases: This approach is well-suited for development, testing, and educational purposes, where the ease of setup and flexibility are more crucial than squeezing out every bit of performance.</a:t>
            </a:r>
            <a:endParaRPr/>
          </a:p>
          <a:p>
            <a:pPr indent="0" lvl="0" marL="0" rtl="0" algn="l">
              <a:spcBef>
                <a:spcPts val="0"/>
              </a:spcBef>
              <a:spcAft>
                <a:spcPts val="0"/>
              </a:spcAft>
              <a:buNone/>
            </a:pPr>
            <a:r>
              <a:rPr lang="fr"/>
              <a:t>Benefits: It is user-friendly, easy to set up, and provides a flexible environment for users to run multiple operating systems on their personal computers.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07" name="Google Shape;107;g1ea2d28e59c_0_172:notes"/>
          <p:cNvSpPr/>
          <p:nvPr>
            <p:ph idx="2" type="sldImg"/>
          </p:nvPr>
        </p:nvSpPr>
        <p:spPr>
          <a:xfrm>
            <a:off x="685263" y="1143000"/>
            <a:ext cx="54876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1ea2d28e59c_0_14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fr"/>
              <a:t>Software Development and Testing: </a:t>
            </a:r>
            <a:r>
              <a:rPr lang="fr"/>
              <a:t>Virtual Machines provide an isolated environment, allowing developers and testers to work without the risk of harming the main system. Any errors or bugs remain confined, ensuring the integrity of the main environment.</a:t>
            </a:r>
            <a:endParaRPr/>
          </a:p>
          <a:p>
            <a:pPr indent="0" lvl="0" marL="0" rtl="0" algn="l">
              <a:spcBef>
                <a:spcPts val="0"/>
              </a:spcBef>
              <a:spcAft>
                <a:spcPts val="0"/>
              </a:spcAft>
              <a:buClr>
                <a:schemeClr val="dk1"/>
              </a:buClr>
              <a:buSzPts val="1100"/>
              <a:buFont typeface="Arial"/>
              <a:buNone/>
            </a:pPr>
            <a:r>
              <a:t/>
            </a:r>
            <a:endParaRPr b="1"/>
          </a:p>
          <a:p>
            <a:pPr indent="0" lvl="0" marL="0" rtl="0" algn="l">
              <a:spcBef>
                <a:spcPts val="0"/>
              </a:spcBef>
              <a:spcAft>
                <a:spcPts val="0"/>
              </a:spcAft>
              <a:buClr>
                <a:schemeClr val="dk1"/>
              </a:buClr>
              <a:buSzPts val="1100"/>
              <a:buFont typeface="Arial"/>
              <a:buNone/>
            </a:pPr>
            <a:r>
              <a:rPr b="1" lang="fr"/>
              <a:t>Training and Labs: </a:t>
            </a:r>
            <a:r>
              <a:rPr lang="fr"/>
              <a:t>For those in the educational sector or corporate training environments, VMs offer a safe sandbox for hands-on experience without any permanent consequences.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b="1" lang="fr"/>
              <a:t>Legacy Software Maintenance: </a:t>
            </a:r>
            <a:r>
              <a:rPr lang="fr"/>
              <a:t>Some of our older, yet crucial applications might not run on modern systems. VMs allow us to emulate older environments, ensuring that legacy software continues to function seamlessly.</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b="1" lang="fr"/>
              <a:t>Efficient Usage of Hardware Resources:</a:t>
            </a:r>
            <a:r>
              <a:rPr lang="fr"/>
              <a:t> Instead of letting hardware resources go to waste, VMs allow multiple operating systems to share a single physical server, maximizing efficiency.</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b="1" lang="fr"/>
              <a:t>Complete Separation: </a:t>
            </a:r>
            <a:r>
              <a:rPr lang="fr"/>
              <a:t>Each VM operates independently. This means a malfunction in one VM doesn't affect the others, ensuring stability.</a:t>
            </a:r>
            <a:endParaRPr/>
          </a:p>
          <a:p>
            <a:pPr indent="0" lvl="0" marL="0" rtl="0" algn="l">
              <a:spcBef>
                <a:spcPts val="0"/>
              </a:spcBef>
              <a:spcAft>
                <a:spcPts val="0"/>
              </a:spcAft>
              <a:buClr>
                <a:schemeClr val="dk1"/>
              </a:buClr>
              <a:buSzPts val="1100"/>
              <a:buFont typeface="Arial"/>
              <a:buNone/>
            </a:pPr>
            <a:r>
              <a:t/>
            </a:r>
            <a:endParaRPr b="1"/>
          </a:p>
          <a:p>
            <a:pPr indent="0" lvl="0" marL="0" rtl="0" algn="l">
              <a:spcBef>
                <a:spcPts val="0"/>
              </a:spcBef>
              <a:spcAft>
                <a:spcPts val="0"/>
              </a:spcAft>
              <a:buClr>
                <a:schemeClr val="dk1"/>
              </a:buClr>
              <a:buSzPts val="1100"/>
              <a:buFont typeface="Arial"/>
              <a:buNone/>
            </a:pPr>
            <a:r>
              <a:rPr b="1" lang="fr"/>
              <a:t>Flexibility in Resource Allocation:</a:t>
            </a:r>
            <a:r>
              <a:rPr lang="fr"/>
              <a:t> With VMs, you can choose the perfect combination of storage, memory, and processing power based on individual requirements.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b="1" lang="fr"/>
              <a:t>Abstraction of the Operating System:</a:t>
            </a:r>
            <a:r>
              <a:rPr lang="fr"/>
              <a:t> One of the most pivotal benefits is the loose coupling of the OS from the hardware. This abstraction means that the OS isn't directly tied to any specific hardware, offering greater flexibility.</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b="1" lang="fr"/>
              <a:t>OS as a Portable File System: </a:t>
            </a:r>
            <a:r>
              <a:rPr lang="fr"/>
              <a:t>Think of the OS in a VM as a file. This portability means you can move, copy, or replicate it across systems effortlessly.</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b="1" lang="fr"/>
              <a:t>Backup and Disaster Recovery:</a:t>
            </a:r>
            <a:r>
              <a:rPr lang="fr"/>
              <a:t> In the unfortunate event of a system failure, VMs can be a lifesaver. The portability ensures quick recovery, minimizing downtime.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fr"/>
              <a:t>In essence, virtualization has opened up new horizons in how we approach computing, offering unparalleled levels of efficiency and flexibility.</a:t>
            </a:r>
            <a:endParaRPr/>
          </a:p>
          <a:p>
            <a:pPr indent="0" lvl="0" marL="0" rtl="0" algn="l">
              <a:spcBef>
                <a:spcPts val="0"/>
              </a:spcBef>
              <a:spcAft>
                <a:spcPts val="0"/>
              </a:spcAft>
              <a:buClr>
                <a:schemeClr val="dk1"/>
              </a:buClr>
              <a:buSzPts val="1100"/>
              <a:buFont typeface="Arial"/>
              <a:buNone/>
            </a:pPr>
            <a:r>
              <a:rPr lang="fr"/>
              <a:t>It stands as a testament to the innovative spirit of the tech community, constantly pushing boundaries and finding smarter ways to leverage our resources.</a:t>
            </a:r>
            <a:endParaRPr/>
          </a:p>
          <a:p>
            <a:pPr indent="0" lvl="0" marL="0" rtl="0" algn="l">
              <a:spcBef>
                <a:spcPts val="0"/>
              </a:spcBef>
              <a:spcAft>
                <a:spcPts val="0"/>
              </a:spcAft>
              <a:buNone/>
            </a:pPr>
            <a:r>
              <a:t/>
            </a:r>
            <a:endParaRPr/>
          </a:p>
        </p:txBody>
      </p:sp>
      <p:sp>
        <p:nvSpPr>
          <p:cNvPr id="121" name="Google Shape;121;g1ea2d28e59c_0_144:notes"/>
          <p:cNvSpPr/>
          <p:nvPr>
            <p:ph idx="2" type="sldImg"/>
          </p:nvPr>
        </p:nvSpPr>
        <p:spPr>
          <a:xfrm>
            <a:off x="685263" y="1143000"/>
            <a:ext cx="54876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29133b0d282_0_3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The image before you captures the essence of what many businesses were grappling with.</a:t>
            </a:r>
            <a:endParaRPr/>
          </a:p>
          <a:p>
            <a:pPr indent="0" lvl="0" marL="0" rtl="0" algn="l">
              <a:spcBef>
                <a:spcPts val="0"/>
              </a:spcBef>
              <a:spcAft>
                <a:spcPts val="0"/>
              </a:spcAft>
              <a:buNone/>
            </a:pPr>
            <a:r>
              <a:rPr lang="fr"/>
              <a:t>Before the cloud, companies and organizations hosted and maintained hardware such as compute, storage, and networking equipment in their own data centers. They often allocated entire infrastructure departments to take care of their data centers, which resulted in costly operations that made some workloads and experimentation impossible. </a:t>
            </a:r>
            <a:br>
              <a:rPr lang="fr"/>
            </a:br>
            <a:br>
              <a:rPr lang="fr"/>
            </a:br>
            <a:r>
              <a:rPr lang="fr"/>
              <a:t>This vast server room, with its tangled cables, overloaded racks, and warning lights flashing in urgency, paints a vivid picture of the challenges of traditional on-premises infrastructure.</a:t>
            </a:r>
            <a:endParaRPr/>
          </a:p>
          <a:p>
            <a:pPr indent="0" lvl="0" marL="0" rtl="0" algn="l">
              <a:spcBef>
                <a:spcPts val="0"/>
              </a:spcBef>
              <a:spcAft>
                <a:spcPts val="0"/>
              </a:spcAft>
              <a:buNone/>
            </a:pPr>
            <a:r>
              <a:t/>
            </a:r>
            <a:endParaRPr/>
          </a:p>
          <a:p>
            <a:pPr indent="0" lvl="0" marL="0" rtl="0" algn="l">
              <a:spcBef>
                <a:spcPts val="0"/>
              </a:spcBef>
              <a:spcAft>
                <a:spcPts val="0"/>
              </a:spcAft>
              <a:buNone/>
            </a:pPr>
            <a:r>
              <a:rPr lang="fr"/>
              <a:t>Every cable and server rack here represents not just technology but constant maintenance demands. Picture a team working around the clock, addressing software updates, hardware failures, and security threats. And for every red light blinking, imagine the hidden costs — electricity, cooling, real estate, and skilled staff to manage it all.</a:t>
            </a:r>
            <a:br>
              <a:rPr lang="fr"/>
            </a:br>
            <a:br>
              <a:rPr lang="fr"/>
            </a:br>
            <a:r>
              <a:rPr lang="fr"/>
              <a:t>This tangled web of infrastructure was a clear signal: for large-scale companies aiming for global reach and rapid innovation, the traditional on-premises approach was no longer tenable.</a:t>
            </a:r>
            <a:endParaRPr/>
          </a:p>
        </p:txBody>
      </p:sp>
      <p:sp>
        <p:nvSpPr>
          <p:cNvPr id="128" name="Google Shape;128;g29133b0d282_0_38:notes"/>
          <p:cNvSpPr/>
          <p:nvPr>
            <p:ph idx="2" type="sldImg"/>
          </p:nvPr>
        </p:nvSpPr>
        <p:spPr>
          <a:xfrm>
            <a:off x="685263" y="1143000"/>
            <a:ext cx="54876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29133b0d282_0_2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In the realm of traditional IT, we face a myriad of challenges that hinder efficiency and flexibility. First, we're accustomed to paying for data center rental, along with the costs of power supply, cooling, and maintenance—a considerable financial burden. Adding or replacing hardware is a time-consuming process, limiting our scalability. Furthermore, the need to hire a 24/7 team for infrastructure monitoring can strain resources. Moreover, the looming question of how to cope with disasters such as earthquakes, power shutdowns, or fires adds a layer of uncertainty and complexity. These issues underscore the limitations of the traditional IT approach, prompting many organizations to seek more agile and cost-effective alternatives like cloud computing.</a:t>
            </a:r>
            <a:endParaRPr/>
          </a:p>
        </p:txBody>
      </p:sp>
      <p:sp>
        <p:nvSpPr>
          <p:cNvPr id="135" name="Google Shape;135;g29133b0d282_0_24:notes"/>
          <p:cNvSpPr/>
          <p:nvPr>
            <p:ph idx="2" type="sldImg"/>
          </p:nvPr>
        </p:nvSpPr>
        <p:spPr>
          <a:xfrm>
            <a:off x="685263" y="1143000"/>
            <a:ext cx="54876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29133b0d282_0_7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As we navigated through the complexities and challenges of traditional IT, the industry was ripe for a revolution. This is where cloud computing comes into play, offering a new paradigm that addresses the shortcomings of the past and paves the way for a more efficient, scalable, and flexible future</a:t>
            </a:r>
            <a:endParaRPr/>
          </a:p>
          <a:p>
            <a:pPr indent="0" lvl="0" marL="0" rtl="0" algn="l">
              <a:spcBef>
                <a:spcPts val="0"/>
              </a:spcBef>
              <a:spcAft>
                <a:spcPts val="0"/>
              </a:spcAft>
              <a:buNone/>
            </a:pPr>
            <a:br>
              <a:rPr lang="fr"/>
            </a:br>
            <a:br>
              <a:rPr lang="fr"/>
            </a:br>
            <a:r>
              <a:rPr lang="fr"/>
              <a:t>At its core, cloud computing is about empowerment and flexibility. Imagine a world where powerful IT resources — be it storage, processing power, or even sophisticated applications — are at your fingertips, ready to be summoned whenever you need them. No more waiting, no more cumbersome installations.</a:t>
            </a:r>
            <a:endParaRPr/>
          </a:p>
          <a:p>
            <a:pPr indent="0" lvl="0" marL="0" rtl="0" algn="l">
              <a:spcBef>
                <a:spcPts val="0"/>
              </a:spcBef>
              <a:spcAft>
                <a:spcPts val="0"/>
              </a:spcAft>
              <a:buNone/>
            </a:pPr>
            <a:r>
              <a:t/>
            </a:r>
            <a:endParaRPr/>
          </a:p>
          <a:p>
            <a:pPr indent="0" lvl="0" marL="0" rtl="0" algn="l">
              <a:spcBef>
                <a:spcPts val="0"/>
              </a:spcBef>
              <a:spcAft>
                <a:spcPts val="0"/>
              </a:spcAft>
              <a:buNone/>
            </a:pPr>
            <a:r>
              <a:rPr lang="fr"/>
              <a:t>But the beauty of the cloud lies not just in its availability, but in its adaptability. Think of it as a tailor-made suit. In the cloud, you're not confined to one-size-fits-all solutions. Instead, you can tailor your resources to fit your exact needs. Need a small, nimble server for a lightweight application? It's yours. Require a powerhouse for data-intensive tasks? The cloud has you covered.</a:t>
            </a:r>
            <a:endParaRPr/>
          </a:p>
          <a:p>
            <a:pPr indent="0" lvl="0" marL="0" rtl="0" algn="l">
              <a:spcBef>
                <a:spcPts val="0"/>
              </a:spcBef>
              <a:spcAft>
                <a:spcPts val="0"/>
              </a:spcAft>
              <a:buNone/>
            </a:pPr>
            <a:r>
              <a:t/>
            </a:r>
            <a:endParaRPr/>
          </a:p>
          <a:p>
            <a:pPr indent="0" lvl="0" marL="0" rtl="0" algn="l">
              <a:spcBef>
                <a:spcPts val="0"/>
              </a:spcBef>
              <a:spcAft>
                <a:spcPts val="0"/>
              </a:spcAft>
              <a:buNone/>
            </a:pPr>
            <a:r>
              <a:rPr lang="fr"/>
              <a:t>In short Cloud computing means being able to use IT resources without owning them.</a:t>
            </a:r>
            <a:endParaRPr/>
          </a:p>
          <a:p>
            <a:pPr indent="0" lvl="0" marL="0" rtl="0" algn="l">
              <a:spcBef>
                <a:spcPts val="0"/>
              </a:spcBef>
              <a:spcAft>
                <a:spcPts val="0"/>
              </a:spcAft>
              <a:buNone/>
            </a:pPr>
            <a:r>
              <a:t/>
            </a:r>
            <a:endParaRPr/>
          </a:p>
        </p:txBody>
      </p:sp>
      <p:sp>
        <p:nvSpPr>
          <p:cNvPr id="142" name="Google Shape;142;g29133b0d282_0_72:notes"/>
          <p:cNvSpPr/>
          <p:nvPr>
            <p:ph idx="2" type="sldImg"/>
          </p:nvPr>
        </p:nvSpPr>
        <p:spPr>
          <a:xfrm>
            <a:off x="685263" y="1143000"/>
            <a:ext cx="54876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rtl="0" algn="ctr">
              <a:spcBef>
                <a:spcPts val="0"/>
              </a:spcBef>
              <a:spcAft>
                <a:spcPts val="0"/>
              </a:spcAft>
              <a:buSzPts val="1800"/>
              <a:buChar char="●"/>
              <a:defRPr/>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position personnalisée">
  <p:cSld name="Disposition personnalisée">
    <p:spTree>
      <p:nvGrpSpPr>
        <p:cNvPr id="52" name="Shape 52"/>
        <p:cNvGrpSpPr/>
        <p:nvPr/>
      </p:nvGrpSpPr>
      <p:grpSpPr>
        <a:xfrm>
          <a:off x="0" y="0"/>
          <a:ext cx="0" cy="0"/>
          <a:chOff x="0" y="0"/>
          <a:chExt cx="0" cy="0"/>
        </a:xfrm>
      </p:grpSpPr>
      <p:pic>
        <p:nvPicPr>
          <p:cNvPr id="53" name="Google Shape;53;p14"/>
          <p:cNvPicPr preferRelativeResize="0"/>
          <p:nvPr/>
        </p:nvPicPr>
        <p:blipFill rotWithShape="1">
          <a:blip r:embed="rId2">
            <a:alphaModFix/>
          </a:blip>
          <a:srcRect b="20012" l="0" r="14067" t="16272"/>
          <a:stretch/>
        </p:blipFill>
        <p:spPr>
          <a:xfrm>
            <a:off x="3905401" y="0"/>
            <a:ext cx="5238605" cy="514350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Slide">
  <p:cSld name="8_Title Slide">
    <p:spTree>
      <p:nvGrpSpPr>
        <p:cNvPr id="54" name="Shape 54"/>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_Title Slide">
  <p:cSld name="14_Title Slide">
    <p:spTree>
      <p:nvGrpSpPr>
        <p:cNvPr id="55" name="Shape 55"/>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0"/>
              </a:spcBef>
              <a:spcAft>
                <a:spcPts val="0"/>
              </a:spcAft>
              <a:buClr>
                <a:schemeClr val="dk2"/>
              </a:buClr>
              <a:buSzPts val="1400"/>
              <a:buChar char="○"/>
              <a:defRPr>
                <a:solidFill>
                  <a:schemeClr val="dk2"/>
                </a:solidFill>
              </a:defRPr>
            </a:lvl2pPr>
            <a:lvl3pPr indent="-317500" lvl="2" marL="1371600" rtl="0">
              <a:lnSpc>
                <a:spcPct val="115000"/>
              </a:lnSpc>
              <a:spcBef>
                <a:spcPts val="0"/>
              </a:spcBef>
              <a:spcAft>
                <a:spcPts val="0"/>
              </a:spcAft>
              <a:buClr>
                <a:schemeClr val="dk2"/>
              </a:buClr>
              <a:buSzPts val="1400"/>
              <a:buChar char="■"/>
              <a:defRPr>
                <a:solidFill>
                  <a:schemeClr val="dk2"/>
                </a:solidFill>
              </a:defRPr>
            </a:lvl3pPr>
            <a:lvl4pPr indent="-317500" lvl="3" marL="1828800" rtl="0">
              <a:lnSpc>
                <a:spcPct val="115000"/>
              </a:lnSpc>
              <a:spcBef>
                <a:spcPts val="0"/>
              </a:spcBef>
              <a:spcAft>
                <a:spcPts val="0"/>
              </a:spcAft>
              <a:buClr>
                <a:schemeClr val="dk2"/>
              </a:buClr>
              <a:buSzPts val="1400"/>
              <a:buChar char="●"/>
              <a:defRPr>
                <a:solidFill>
                  <a:schemeClr val="dk2"/>
                </a:solidFill>
              </a:defRPr>
            </a:lvl4pPr>
            <a:lvl5pPr indent="-317500" lvl="4" marL="2286000" rtl="0">
              <a:lnSpc>
                <a:spcPct val="115000"/>
              </a:lnSpc>
              <a:spcBef>
                <a:spcPts val="0"/>
              </a:spcBef>
              <a:spcAft>
                <a:spcPts val="0"/>
              </a:spcAft>
              <a:buClr>
                <a:schemeClr val="dk2"/>
              </a:buClr>
              <a:buSzPts val="1400"/>
              <a:buChar char="○"/>
              <a:defRPr>
                <a:solidFill>
                  <a:schemeClr val="dk2"/>
                </a:solidFill>
              </a:defRPr>
            </a:lvl5pPr>
            <a:lvl6pPr indent="-317500" lvl="5" marL="2743200" rtl="0">
              <a:lnSpc>
                <a:spcPct val="115000"/>
              </a:lnSpc>
              <a:spcBef>
                <a:spcPts val="0"/>
              </a:spcBef>
              <a:spcAft>
                <a:spcPts val="0"/>
              </a:spcAft>
              <a:buClr>
                <a:schemeClr val="dk2"/>
              </a:buClr>
              <a:buSzPts val="1400"/>
              <a:buChar char="■"/>
              <a:defRPr>
                <a:solidFill>
                  <a:schemeClr val="dk2"/>
                </a:solidFill>
              </a:defRPr>
            </a:lvl6pPr>
            <a:lvl7pPr indent="-317500" lvl="6" marL="3200400" rtl="0">
              <a:lnSpc>
                <a:spcPct val="115000"/>
              </a:lnSpc>
              <a:spcBef>
                <a:spcPts val="0"/>
              </a:spcBef>
              <a:spcAft>
                <a:spcPts val="0"/>
              </a:spcAft>
              <a:buClr>
                <a:schemeClr val="dk2"/>
              </a:buClr>
              <a:buSzPts val="1400"/>
              <a:buChar char="●"/>
              <a:defRPr>
                <a:solidFill>
                  <a:schemeClr val="dk2"/>
                </a:solidFill>
              </a:defRPr>
            </a:lvl7pPr>
            <a:lvl8pPr indent="-317500" lvl="7" marL="3657600" rtl="0">
              <a:lnSpc>
                <a:spcPct val="115000"/>
              </a:lnSpc>
              <a:spcBef>
                <a:spcPts val="0"/>
              </a:spcBef>
              <a:spcAft>
                <a:spcPts val="0"/>
              </a:spcAft>
              <a:buClr>
                <a:schemeClr val="dk2"/>
              </a:buClr>
              <a:buSzPts val="1400"/>
              <a:buChar char="○"/>
              <a:defRPr>
                <a:solidFill>
                  <a:schemeClr val="dk2"/>
                </a:solidFill>
              </a:defRPr>
            </a:lvl8pPr>
            <a:lvl9pPr indent="-317500" lvl="8" marL="4114800" rtl="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fr"/>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pic>
        <p:nvPicPr>
          <p:cNvPr descr="Une image contenant logo&#10;&#10;Description générée automatiquement" id="51" name="Google Shape;51;p13"/>
          <p:cNvPicPr preferRelativeResize="0"/>
          <p:nvPr/>
        </p:nvPicPr>
        <p:blipFill rotWithShape="1">
          <a:blip r:embed="rId1">
            <a:alphaModFix/>
          </a:blip>
          <a:srcRect b="0" l="0" r="0" t="0"/>
          <a:stretch/>
        </p:blipFill>
        <p:spPr>
          <a:xfrm>
            <a:off x="567838" y="288996"/>
            <a:ext cx="1414501" cy="333822"/>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2880">
          <p15:clr>
            <a:srgbClr val="F26B43"/>
          </p15:clr>
        </p15:guide>
        <p15:guide id="2" pos="3456">
          <p15:clr>
            <a:srgbClr val="F26B43"/>
          </p15:clr>
        </p15:guide>
        <p15:guide id="3" pos="5760">
          <p15:clr>
            <a:srgbClr val="F26B43"/>
          </p15:clr>
        </p15:guide>
        <p15:guide id="4" pos="3168">
          <p15:clr>
            <a:srgbClr val="F26B43"/>
          </p15:clr>
        </p15:guide>
        <p15:guide id="5" pos="3744">
          <p15:clr>
            <a:srgbClr val="F26B43"/>
          </p15:clr>
        </p15:guide>
        <p15:guide id="6" pos="4032">
          <p15:clr>
            <a:srgbClr val="F26B43"/>
          </p15:clr>
        </p15:guide>
        <p15:guide id="7" orient="horz" pos="1620">
          <p15:clr>
            <a:srgbClr val="F26B43"/>
          </p15:clr>
        </p15:guide>
        <p15:guide id="8" pos="4320">
          <p15:clr>
            <a:srgbClr val="F26B43"/>
          </p15:clr>
        </p15:guide>
        <p15:guide id="9" orient="horz" pos="3240">
          <p15:clr>
            <a:srgbClr val="F26B43"/>
          </p15:clr>
        </p15:guide>
        <p15:guide id="10" pos="4608">
          <p15:clr>
            <a:srgbClr val="F26B43"/>
          </p15:clr>
        </p15:guide>
        <p15:guide id="11" pos="4896">
          <p15:clr>
            <a:srgbClr val="F26B43"/>
          </p15:clr>
        </p15:guide>
        <p15:guide id="12" pos="5184">
          <p15:clr>
            <a:srgbClr val="F26B43"/>
          </p15:clr>
        </p15:guide>
        <p15:guide id="13" pos="5472">
          <p15:clr>
            <a:srgbClr val="F26B43"/>
          </p15:clr>
        </p15:guide>
        <p15:guide id="14" pos="2592">
          <p15:clr>
            <a:srgbClr val="F26B43"/>
          </p15:clr>
        </p15:guide>
        <p15:guide id="15" pos="2304">
          <p15:clr>
            <a:srgbClr val="F26B43"/>
          </p15:clr>
        </p15:guide>
        <p15:guide id="16" pos="2016">
          <p15:clr>
            <a:srgbClr val="F26B43"/>
          </p15:clr>
        </p15:guide>
        <p15:guide id="17" pos="1728">
          <p15:clr>
            <a:srgbClr val="F26B43"/>
          </p15:clr>
        </p15:guide>
        <p15:guide id="18" pos="1440">
          <p15:clr>
            <a:srgbClr val="F26B43"/>
          </p15:clr>
        </p15:guide>
        <p15:guide id="19" pos="1151">
          <p15:clr>
            <a:srgbClr val="F26B43"/>
          </p15:clr>
        </p15:guide>
        <p15:guide id="20" pos="863">
          <p15:clr>
            <a:srgbClr val="F26B43"/>
          </p15:clr>
        </p15:guide>
        <p15:guide id="21" pos="575">
          <p15:clr>
            <a:srgbClr val="F26B43"/>
          </p15:clr>
        </p15:guide>
        <p15:guide id="22" pos="287">
          <p15:clr>
            <a:srgbClr val="F26B43"/>
          </p15:clr>
        </p15:guide>
        <p15:guide id="23">
          <p15:clr>
            <a:srgbClr val="F26B43"/>
          </p15:clr>
        </p15:guide>
        <p15:guide id="24" pos="3024">
          <p15:clr>
            <a:srgbClr val="F26B43"/>
          </p15:clr>
        </p15:guide>
        <p15:guide id="25" pos="3312">
          <p15:clr>
            <a:srgbClr val="F26B43"/>
          </p15:clr>
        </p15:guide>
        <p15:guide id="26" pos="3600">
          <p15:clr>
            <a:srgbClr val="F26B43"/>
          </p15:clr>
        </p15:guide>
        <p15:guide id="27" pos="3888">
          <p15:clr>
            <a:srgbClr val="F26B43"/>
          </p15:clr>
        </p15:guide>
        <p15:guide id="28" pos="4176">
          <p15:clr>
            <a:srgbClr val="F26B43"/>
          </p15:clr>
        </p15:guide>
        <p15:guide id="29" pos="4464">
          <p15:clr>
            <a:srgbClr val="F26B43"/>
          </p15:clr>
        </p15:guide>
        <p15:guide id="30" orient="horz" pos="1764">
          <p15:clr>
            <a:srgbClr val="F26B43"/>
          </p15:clr>
        </p15:guide>
        <p15:guide id="31" pos="5616">
          <p15:clr>
            <a:srgbClr val="F26B43"/>
          </p15:clr>
        </p15:guide>
        <p15:guide id="32" orient="horz" pos="2196">
          <p15:clr>
            <a:srgbClr val="F26B43"/>
          </p15:clr>
        </p15:guide>
        <p15:guide id="33" orient="horz" pos="2484">
          <p15:clr>
            <a:srgbClr val="F26B43"/>
          </p15:clr>
        </p15:guide>
        <p15:guide id="34" orient="horz" pos="2772">
          <p15:clr>
            <a:srgbClr val="F26B43"/>
          </p15:clr>
        </p15:guide>
        <p15:guide id="35" orient="horz" pos="3060">
          <p15:clr>
            <a:srgbClr val="F26B43"/>
          </p15:clr>
        </p15:guide>
        <p15:guide id="36" orient="horz" pos="1908">
          <p15:clr>
            <a:srgbClr val="F26B43"/>
          </p15:clr>
        </p15:guide>
        <p15:guide id="37" orient="horz" pos="2052">
          <p15:clr>
            <a:srgbClr val="F26B43"/>
          </p15:clr>
        </p15:guide>
        <p15:guide id="38" orient="horz" pos="2340">
          <p15:clr>
            <a:srgbClr val="F26B43"/>
          </p15:clr>
        </p15:guide>
        <p15:guide id="39" orient="horz" pos="2628">
          <p15:clr>
            <a:srgbClr val="F26B43"/>
          </p15:clr>
        </p15:guide>
        <p15:guide id="40" orient="horz" pos="2916">
          <p15:clr>
            <a:srgbClr val="F26B43"/>
          </p15:clr>
        </p15:guide>
        <p15:guide id="41" pos="2736">
          <p15:clr>
            <a:srgbClr val="F26B43"/>
          </p15:clr>
        </p15:guide>
        <p15:guide id="42" pos="2448">
          <p15:clr>
            <a:srgbClr val="F26B43"/>
          </p15:clr>
        </p15:guide>
        <p15:guide id="43" pos="2160">
          <p15:clr>
            <a:srgbClr val="F26B43"/>
          </p15:clr>
        </p15:guide>
        <p15:guide id="44" pos="1872">
          <p15:clr>
            <a:srgbClr val="F26B43"/>
          </p15:clr>
        </p15:guide>
        <p15:guide id="45" pos="1584">
          <p15:clr>
            <a:srgbClr val="F26B43"/>
          </p15:clr>
        </p15:guide>
        <p15:guide id="46" pos="1295">
          <p15:clr>
            <a:srgbClr val="F26B43"/>
          </p15:clr>
        </p15:guide>
        <p15:guide id="47" pos="1007">
          <p15:clr>
            <a:srgbClr val="F26B43"/>
          </p15:clr>
        </p15:guide>
        <p15:guide id="48" pos="719">
          <p15:clr>
            <a:srgbClr val="F26B43"/>
          </p15:clr>
        </p15:guide>
        <p15:guide id="49" pos="431">
          <p15:clr>
            <a:srgbClr val="F26B43"/>
          </p15:clr>
        </p15:guide>
        <p15:guide id="50" pos="143">
          <p15:clr>
            <a:srgbClr val="F26B43"/>
          </p15:clr>
        </p15:guide>
        <p15:guide id="51" orient="horz" pos="1332">
          <p15:clr>
            <a:srgbClr val="F26B43"/>
          </p15:clr>
        </p15:guide>
        <p15:guide id="52" orient="horz" pos="1044">
          <p15:clr>
            <a:srgbClr val="F26B43"/>
          </p15:clr>
        </p15:guide>
        <p15:guide id="53" orient="horz" pos="756">
          <p15:clr>
            <a:srgbClr val="F26B43"/>
          </p15:clr>
        </p15:guide>
        <p15:guide id="54" orient="horz" pos="468">
          <p15:clr>
            <a:srgbClr val="F26B43"/>
          </p15:clr>
        </p15:guide>
        <p15:guide id="55" orient="horz" pos="180">
          <p15:clr>
            <a:srgbClr val="F26B43"/>
          </p15:clr>
        </p15:guide>
        <p15:guide id="56" orient="horz" pos="1188">
          <p15:clr>
            <a:srgbClr val="F26B43"/>
          </p15:clr>
        </p15:guide>
        <p15:guide id="57" orient="horz" pos="1476">
          <p15:clr>
            <a:srgbClr val="F26B43"/>
          </p15:clr>
        </p15:guide>
        <p15:guide id="58" orient="horz" pos="900">
          <p15:clr>
            <a:srgbClr val="F26B43"/>
          </p15:clr>
        </p15:guide>
        <p15:guide id="59" orient="horz" pos="612">
          <p15:clr>
            <a:srgbClr val="F26B43"/>
          </p15:clr>
        </p15:guide>
        <p15:guide id="60" orient="horz" pos="324">
          <p15:clr>
            <a:srgbClr val="F26B43"/>
          </p15:clr>
        </p15:guide>
        <p15:guide id="61" pos="5040">
          <p15:clr>
            <a:srgbClr val="F26B43"/>
          </p15:clr>
        </p15:guide>
        <p15:guide id="62" pos="4752">
          <p15:clr>
            <a:srgbClr val="F26B43"/>
          </p15:clr>
        </p15:guide>
        <p15:guide id="63" pos="5328">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1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2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4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image" Target="../media/image3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19.png"/><Relationship Id="rId4" Type="http://schemas.openxmlformats.org/officeDocument/2006/relationships/image" Target="../media/image26.png"/><Relationship Id="rId5" Type="http://schemas.openxmlformats.org/officeDocument/2006/relationships/image" Target="../media/image2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image" Target="../media/image27.png"/><Relationship Id="rId4" Type="http://schemas.openxmlformats.org/officeDocument/2006/relationships/image" Target="../media/image60.png"/></Relationships>
</file>

<file path=ppt/slides/_rels/slide15.xml.rels><?xml version="1.0" encoding="UTF-8" standalone="yes"?><Relationships xmlns="http://schemas.openxmlformats.org/package/2006/relationships"><Relationship Id="rId11" Type="http://schemas.openxmlformats.org/officeDocument/2006/relationships/image" Target="../media/image95.png"/><Relationship Id="rId10" Type="http://schemas.openxmlformats.org/officeDocument/2006/relationships/image" Target="../media/image30.png"/><Relationship Id="rId13" Type="http://schemas.openxmlformats.org/officeDocument/2006/relationships/image" Target="../media/image36.png"/><Relationship Id="rId12" Type="http://schemas.openxmlformats.org/officeDocument/2006/relationships/image" Target="../media/image29.png"/><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image" Target="../media/image28.png"/><Relationship Id="rId4" Type="http://schemas.openxmlformats.org/officeDocument/2006/relationships/image" Target="../media/image42.png"/><Relationship Id="rId9" Type="http://schemas.openxmlformats.org/officeDocument/2006/relationships/image" Target="../media/image31.png"/><Relationship Id="rId15" Type="http://schemas.openxmlformats.org/officeDocument/2006/relationships/image" Target="../media/image49.png"/><Relationship Id="rId14" Type="http://schemas.openxmlformats.org/officeDocument/2006/relationships/image" Target="../media/image43.png"/><Relationship Id="rId16" Type="http://schemas.openxmlformats.org/officeDocument/2006/relationships/image" Target="../media/image32.png"/><Relationship Id="rId5" Type="http://schemas.openxmlformats.org/officeDocument/2006/relationships/image" Target="../media/image38.png"/><Relationship Id="rId6" Type="http://schemas.openxmlformats.org/officeDocument/2006/relationships/image" Target="../media/image20.png"/><Relationship Id="rId7" Type="http://schemas.openxmlformats.org/officeDocument/2006/relationships/image" Target="../media/image21.png"/><Relationship Id="rId8" Type="http://schemas.openxmlformats.org/officeDocument/2006/relationships/image" Target="../media/image2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 Id="rId3" Type="http://schemas.openxmlformats.org/officeDocument/2006/relationships/image" Target="../media/image34.png"/><Relationship Id="rId4" Type="http://schemas.openxmlformats.org/officeDocument/2006/relationships/image" Target="../media/image35.png"/><Relationship Id="rId5" Type="http://schemas.openxmlformats.org/officeDocument/2006/relationships/image" Target="../media/image40.png"/><Relationship Id="rId6" Type="http://schemas.openxmlformats.org/officeDocument/2006/relationships/image" Target="../media/image44.png"/></Relationships>
</file>

<file path=ppt/slides/_rels/slide18.xml.rels><?xml version="1.0" encoding="UTF-8" standalone="yes"?><Relationships xmlns="http://schemas.openxmlformats.org/package/2006/relationships"><Relationship Id="rId10" Type="http://schemas.openxmlformats.org/officeDocument/2006/relationships/image" Target="../media/image62.png"/><Relationship Id="rId1" Type="http://schemas.openxmlformats.org/officeDocument/2006/relationships/slideLayout" Target="../slideLayouts/slideLayout13.xml"/><Relationship Id="rId2" Type="http://schemas.openxmlformats.org/officeDocument/2006/relationships/notesSlide" Target="../notesSlides/notesSlide18.xml"/><Relationship Id="rId3" Type="http://schemas.openxmlformats.org/officeDocument/2006/relationships/image" Target="../media/image50.png"/><Relationship Id="rId4" Type="http://schemas.openxmlformats.org/officeDocument/2006/relationships/image" Target="../media/image53.png"/><Relationship Id="rId9" Type="http://schemas.openxmlformats.org/officeDocument/2006/relationships/image" Target="../media/image47.png"/><Relationship Id="rId5" Type="http://schemas.openxmlformats.org/officeDocument/2006/relationships/image" Target="../media/image39.png"/><Relationship Id="rId6" Type="http://schemas.openxmlformats.org/officeDocument/2006/relationships/image" Target="../media/image48.png"/><Relationship Id="rId7" Type="http://schemas.openxmlformats.org/officeDocument/2006/relationships/image" Target="../media/image37.png"/><Relationship Id="rId8" Type="http://schemas.openxmlformats.org/officeDocument/2006/relationships/image" Target="../media/image4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 Id="rId3" Type="http://schemas.openxmlformats.org/officeDocument/2006/relationships/image" Target="../media/image45.png"/><Relationship Id="rId4" Type="http://schemas.openxmlformats.org/officeDocument/2006/relationships/image" Target="../media/image7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image" Target="../media/image9.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 Id="rId3" Type="http://schemas.openxmlformats.org/officeDocument/2006/relationships/image" Target="../media/image5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 Id="rId3" Type="http://schemas.openxmlformats.org/officeDocument/2006/relationships/image" Target="../media/image66.png"/><Relationship Id="rId4" Type="http://schemas.openxmlformats.org/officeDocument/2006/relationships/image" Target="../media/image52.jpg"/><Relationship Id="rId5" Type="http://schemas.openxmlformats.org/officeDocument/2006/relationships/image" Target="../media/image65.png"/><Relationship Id="rId6" Type="http://schemas.openxmlformats.org/officeDocument/2006/relationships/image" Target="../media/image91.png"/><Relationship Id="rId7" Type="http://schemas.openxmlformats.org/officeDocument/2006/relationships/image" Target="../media/image59.png"/><Relationship Id="rId8" Type="http://schemas.openxmlformats.org/officeDocument/2006/relationships/image" Target="../media/image6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 Id="rId3" Type="http://schemas.openxmlformats.org/officeDocument/2006/relationships/image" Target="../media/image5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 Id="rId3" Type="http://schemas.openxmlformats.org/officeDocument/2006/relationships/image" Target="../media/image64.png"/><Relationship Id="rId4" Type="http://schemas.openxmlformats.org/officeDocument/2006/relationships/image" Target="../media/image88.png"/><Relationship Id="rId9" Type="http://schemas.openxmlformats.org/officeDocument/2006/relationships/image" Target="../media/image56.jpg"/><Relationship Id="rId5" Type="http://schemas.openxmlformats.org/officeDocument/2006/relationships/image" Target="../media/image57.png"/><Relationship Id="rId6" Type="http://schemas.openxmlformats.org/officeDocument/2006/relationships/image" Target="../media/image55.png"/><Relationship Id="rId7" Type="http://schemas.openxmlformats.org/officeDocument/2006/relationships/image" Target="../media/image96.png"/><Relationship Id="rId8" Type="http://schemas.openxmlformats.org/officeDocument/2006/relationships/image" Target="../media/image6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 Id="rId3" Type="http://schemas.openxmlformats.org/officeDocument/2006/relationships/image" Target="../media/image58.png"/><Relationship Id="rId4" Type="http://schemas.openxmlformats.org/officeDocument/2006/relationships/image" Target="../media/image7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 Id="rId3" Type="http://schemas.openxmlformats.org/officeDocument/2006/relationships/image" Target="../media/image9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xml"/><Relationship Id="rId3" Type="http://schemas.openxmlformats.org/officeDocument/2006/relationships/image" Target="../media/image82.png"/><Relationship Id="rId4" Type="http://schemas.openxmlformats.org/officeDocument/2006/relationships/image" Target="../media/image71.png"/></Relationships>
</file>

<file path=ppt/slides/_rels/slide28.xml.rels><?xml version="1.0" encoding="UTF-8" standalone="yes"?><Relationships xmlns="http://schemas.openxmlformats.org/package/2006/relationships"><Relationship Id="rId11" Type="http://schemas.openxmlformats.org/officeDocument/2006/relationships/image" Target="../media/image78.png"/><Relationship Id="rId10" Type="http://schemas.openxmlformats.org/officeDocument/2006/relationships/image" Target="../media/image80.png"/><Relationship Id="rId13" Type="http://schemas.openxmlformats.org/officeDocument/2006/relationships/image" Target="../media/image84.png"/><Relationship Id="rId12" Type="http://schemas.openxmlformats.org/officeDocument/2006/relationships/image" Target="../media/image81.png"/><Relationship Id="rId1" Type="http://schemas.openxmlformats.org/officeDocument/2006/relationships/slideLayout" Target="../slideLayouts/slideLayout13.xml"/><Relationship Id="rId2" Type="http://schemas.openxmlformats.org/officeDocument/2006/relationships/notesSlide" Target="../notesSlides/notesSlide28.xml"/><Relationship Id="rId3" Type="http://schemas.openxmlformats.org/officeDocument/2006/relationships/image" Target="../media/image72.png"/><Relationship Id="rId4" Type="http://schemas.openxmlformats.org/officeDocument/2006/relationships/image" Target="../media/image68.jpg"/><Relationship Id="rId9" Type="http://schemas.openxmlformats.org/officeDocument/2006/relationships/image" Target="../media/image73.png"/><Relationship Id="rId15" Type="http://schemas.openxmlformats.org/officeDocument/2006/relationships/image" Target="../media/image86.png"/><Relationship Id="rId14" Type="http://schemas.openxmlformats.org/officeDocument/2006/relationships/image" Target="../media/image74.png"/><Relationship Id="rId17" Type="http://schemas.openxmlformats.org/officeDocument/2006/relationships/image" Target="../media/image89.png"/><Relationship Id="rId16" Type="http://schemas.openxmlformats.org/officeDocument/2006/relationships/image" Target="../media/image76.png"/><Relationship Id="rId5" Type="http://schemas.openxmlformats.org/officeDocument/2006/relationships/image" Target="../media/image69.png"/><Relationship Id="rId6" Type="http://schemas.openxmlformats.org/officeDocument/2006/relationships/image" Target="../media/image67.png"/><Relationship Id="rId18" Type="http://schemas.openxmlformats.org/officeDocument/2006/relationships/image" Target="../media/image83.png"/><Relationship Id="rId7" Type="http://schemas.openxmlformats.org/officeDocument/2006/relationships/image" Target="../media/image75.png"/><Relationship Id="rId8" Type="http://schemas.openxmlformats.org/officeDocument/2006/relationships/image" Target="../media/image7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xml"/><Relationship Id="rId3" Type="http://schemas.openxmlformats.org/officeDocument/2006/relationships/image" Target="../media/image90.png"/><Relationship Id="rId4" Type="http://schemas.openxmlformats.org/officeDocument/2006/relationships/image" Target="../media/image94.png"/><Relationship Id="rId5" Type="http://schemas.openxmlformats.org/officeDocument/2006/relationships/image" Target="../media/image87.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1.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xml"/><Relationship Id="rId3" Type="http://schemas.openxmlformats.org/officeDocument/2006/relationships/image" Target="../media/image8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1.xml"/><Relationship Id="rId3" Type="http://schemas.openxmlformats.org/officeDocument/2006/relationships/image" Target="../media/image92.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4.png"/><Relationship Id="rId4" Type="http://schemas.openxmlformats.org/officeDocument/2006/relationships/image" Target="../media/image14.png"/><Relationship Id="rId5" Type="http://schemas.openxmlformats.org/officeDocument/2006/relationships/image" Target="../media/image11.png"/><Relationship Id="rId6" Type="http://schemas.openxmlformats.org/officeDocument/2006/relationships/image" Target="../media/image18.png"/><Relationship Id="rId7" Type="http://schemas.openxmlformats.org/officeDocument/2006/relationships/image" Target="../media/image6.png"/><Relationship Id="rId8"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15.png"/><Relationship Id="rId4"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1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1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 name="Shape 60"/>
        <p:cNvGrpSpPr/>
        <p:nvPr/>
      </p:nvGrpSpPr>
      <p:grpSpPr>
        <a:xfrm>
          <a:off x="0" y="0"/>
          <a:ext cx="0" cy="0"/>
          <a:chOff x="0" y="0"/>
          <a:chExt cx="0" cy="0"/>
        </a:xfrm>
      </p:grpSpPr>
      <p:sp>
        <p:nvSpPr>
          <p:cNvPr id="61" name="Google Shape;61;p17"/>
          <p:cNvSpPr txBox="1"/>
          <p:nvPr/>
        </p:nvSpPr>
        <p:spPr>
          <a:xfrm>
            <a:off x="260100" y="1860600"/>
            <a:ext cx="4311900" cy="507900"/>
          </a:xfrm>
          <a:prstGeom prst="rect">
            <a:avLst/>
          </a:prstGeom>
          <a:noFill/>
          <a:ln cap="flat" cmpd="sng" w="19050">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fr" sz="2100">
                <a:solidFill>
                  <a:srgbClr val="1C4587"/>
                </a:solidFill>
              </a:rPr>
              <a:t>Introduction to cloud computing</a:t>
            </a:r>
            <a:endParaRPr b="1" sz="2100">
              <a:solidFill>
                <a:srgbClr val="1C4587"/>
              </a:solidFill>
            </a:endParaRPr>
          </a:p>
        </p:txBody>
      </p:sp>
      <p:pic>
        <p:nvPicPr>
          <p:cNvPr id="62" name="Google Shape;62;p17"/>
          <p:cNvPicPr preferRelativeResize="0"/>
          <p:nvPr/>
        </p:nvPicPr>
        <p:blipFill>
          <a:blip r:embed="rId3">
            <a:alphaModFix/>
          </a:blip>
          <a:stretch>
            <a:fillRect/>
          </a:stretch>
        </p:blipFill>
        <p:spPr>
          <a:xfrm>
            <a:off x="842713" y="2368500"/>
            <a:ext cx="2885075" cy="23622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6"/>
          <p:cNvSpPr txBox="1"/>
          <p:nvPr/>
        </p:nvSpPr>
        <p:spPr>
          <a:xfrm>
            <a:off x="684750" y="976950"/>
            <a:ext cx="49833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sz="1900">
                <a:solidFill>
                  <a:srgbClr val="2A4194"/>
                </a:solidFill>
              </a:rPr>
              <a:t>Why the Name "Cloud"?</a:t>
            </a:r>
            <a:endParaRPr b="1" sz="1900">
              <a:solidFill>
                <a:srgbClr val="2A4194"/>
              </a:solidFill>
            </a:endParaRPr>
          </a:p>
        </p:txBody>
      </p:sp>
      <p:sp>
        <p:nvSpPr>
          <p:cNvPr id="152" name="Google Shape;152;p26"/>
          <p:cNvSpPr txBox="1"/>
          <p:nvPr/>
        </p:nvSpPr>
        <p:spPr>
          <a:xfrm>
            <a:off x="456100" y="1657350"/>
            <a:ext cx="4676400" cy="2839800"/>
          </a:xfrm>
          <a:prstGeom prst="rect">
            <a:avLst/>
          </a:prstGeom>
          <a:noFill/>
          <a:ln>
            <a:noFill/>
          </a:ln>
        </p:spPr>
        <p:txBody>
          <a:bodyPr anchorCtr="0" anchor="t" bIns="91425" lIns="91425" spcFirstLastPara="1" rIns="91425" wrap="square" tIns="91425">
            <a:spAutoFit/>
          </a:bodyPr>
          <a:lstStyle/>
          <a:p>
            <a:pPr indent="-323850" lvl="0" marL="457200" rtl="0" algn="l">
              <a:lnSpc>
                <a:spcPct val="175000"/>
              </a:lnSpc>
              <a:spcBef>
                <a:spcPts val="0"/>
              </a:spcBef>
              <a:spcAft>
                <a:spcPts val="0"/>
              </a:spcAft>
              <a:buClr>
                <a:srgbClr val="E73937"/>
              </a:buClr>
              <a:buSzPts val="1500"/>
              <a:buChar char="●"/>
            </a:pPr>
            <a:r>
              <a:rPr lang="fr" sz="1500">
                <a:solidFill>
                  <a:srgbClr val="1C4587"/>
                </a:solidFill>
              </a:rPr>
              <a:t>The term 'cloud' in cloud computing captures the essence of abstraction. It symbolizes moving from physical, on-premises servers, represented by the grounded server in our illustration, to the intangible, scalable, and omnipresent nature of the internet, depicted by the ethereal clouds.</a:t>
            </a:r>
            <a:endParaRPr b="1" sz="1500"/>
          </a:p>
        </p:txBody>
      </p:sp>
      <p:pic>
        <p:nvPicPr>
          <p:cNvPr id="153" name="Google Shape;153;p26"/>
          <p:cNvPicPr preferRelativeResize="0"/>
          <p:nvPr/>
        </p:nvPicPr>
        <p:blipFill>
          <a:blip r:embed="rId3">
            <a:alphaModFix/>
          </a:blip>
          <a:stretch>
            <a:fillRect/>
          </a:stretch>
        </p:blipFill>
        <p:spPr>
          <a:xfrm>
            <a:off x="5334363" y="1123888"/>
            <a:ext cx="3352927" cy="3352927"/>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27"/>
          <p:cNvSpPr txBox="1"/>
          <p:nvPr/>
        </p:nvSpPr>
        <p:spPr>
          <a:xfrm>
            <a:off x="2223100" y="580650"/>
            <a:ext cx="49833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sz="1900">
                <a:solidFill>
                  <a:srgbClr val="2A4194"/>
                </a:solidFill>
              </a:rPr>
              <a:t>Virtualization in Cloud Computing</a:t>
            </a:r>
            <a:endParaRPr b="1" sz="1900">
              <a:solidFill>
                <a:srgbClr val="2A4194"/>
              </a:solidFill>
            </a:endParaRPr>
          </a:p>
        </p:txBody>
      </p:sp>
      <p:pic>
        <p:nvPicPr>
          <p:cNvPr id="159" name="Google Shape;159;p27"/>
          <p:cNvPicPr preferRelativeResize="0"/>
          <p:nvPr/>
        </p:nvPicPr>
        <p:blipFill>
          <a:blip r:embed="rId3">
            <a:alphaModFix/>
          </a:blip>
          <a:stretch>
            <a:fillRect/>
          </a:stretch>
        </p:blipFill>
        <p:spPr>
          <a:xfrm>
            <a:off x="5582125" y="1325700"/>
            <a:ext cx="2979599" cy="2979599"/>
          </a:xfrm>
          <a:prstGeom prst="rect">
            <a:avLst/>
          </a:prstGeom>
          <a:noFill/>
          <a:ln>
            <a:noFill/>
          </a:ln>
        </p:spPr>
      </p:pic>
      <p:sp>
        <p:nvSpPr>
          <p:cNvPr id="160" name="Google Shape;160;p27"/>
          <p:cNvSpPr txBox="1"/>
          <p:nvPr/>
        </p:nvSpPr>
        <p:spPr>
          <a:xfrm>
            <a:off x="342300" y="1325700"/>
            <a:ext cx="5257800" cy="3309300"/>
          </a:xfrm>
          <a:prstGeom prst="rect">
            <a:avLst/>
          </a:prstGeom>
          <a:noFill/>
          <a:ln>
            <a:noFill/>
          </a:ln>
        </p:spPr>
        <p:txBody>
          <a:bodyPr anchorCtr="0" anchor="t" bIns="91425" lIns="91425" spcFirstLastPara="1" rIns="91425" wrap="square" tIns="91425">
            <a:spAutoFit/>
          </a:bodyPr>
          <a:lstStyle/>
          <a:p>
            <a:pPr indent="-317500" lvl="0" marL="457200" rtl="0" algn="l">
              <a:lnSpc>
                <a:spcPct val="150000"/>
              </a:lnSpc>
              <a:spcBef>
                <a:spcPts val="0"/>
              </a:spcBef>
              <a:spcAft>
                <a:spcPts val="0"/>
              </a:spcAft>
              <a:buClr>
                <a:srgbClr val="E73937"/>
              </a:buClr>
              <a:buSzPts val="1400"/>
              <a:buChar char="●"/>
            </a:pPr>
            <a:r>
              <a:rPr b="1" lang="fr">
                <a:solidFill>
                  <a:srgbClr val="E73937"/>
                </a:solidFill>
              </a:rPr>
              <a:t>Server Virtualization:</a:t>
            </a:r>
            <a:r>
              <a:rPr lang="fr">
                <a:solidFill>
                  <a:srgbClr val="2A4194"/>
                </a:solidFill>
              </a:rPr>
              <a:t> "Creating virtual servers to optimize hardware usage."</a:t>
            </a:r>
            <a:endParaRPr>
              <a:solidFill>
                <a:srgbClr val="2A4194"/>
              </a:solidFill>
            </a:endParaRPr>
          </a:p>
          <a:p>
            <a:pPr indent="-317500" lvl="0" marL="457200" rtl="0" algn="l">
              <a:lnSpc>
                <a:spcPct val="150000"/>
              </a:lnSpc>
              <a:spcBef>
                <a:spcPts val="0"/>
              </a:spcBef>
              <a:spcAft>
                <a:spcPts val="0"/>
              </a:spcAft>
              <a:buClr>
                <a:srgbClr val="E73937"/>
              </a:buClr>
              <a:buSzPts val="1400"/>
              <a:buChar char="●"/>
            </a:pPr>
            <a:r>
              <a:rPr b="1" lang="fr">
                <a:solidFill>
                  <a:srgbClr val="E73937"/>
                </a:solidFill>
              </a:rPr>
              <a:t>Storage Virtualization</a:t>
            </a:r>
            <a:r>
              <a:rPr lang="fr">
                <a:solidFill>
                  <a:srgbClr val="E73937"/>
                </a:solidFill>
              </a:rPr>
              <a:t>:</a:t>
            </a:r>
            <a:r>
              <a:rPr lang="fr">
                <a:solidFill>
                  <a:srgbClr val="2A4194"/>
                </a:solidFill>
              </a:rPr>
              <a:t> "Pooling physical storage from multiple devices into a single virtual storage device."</a:t>
            </a:r>
            <a:endParaRPr>
              <a:solidFill>
                <a:srgbClr val="2A4194"/>
              </a:solidFill>
            </a:endParaRPr>
          </a:p>
          <a:p>
            <a:pPr indent="-317500" lvl="0" marL="457200" rtl="0" algn="l">
              <a:lnSpc>
                <a:spcPct val="150000"/>
              </a:lnSpc>
              <a:spcBef>
                <a:spcPts val="0"/>
              </a:spcBef>
              <a:spcAft>
                <a:spcPts val="0"/>
              </a:spcAft>
              <a:buClr>
                <a:srgbClr val="E73937"/>
              </a:buClr>
              <a:buSzPts val="1400"/>
              <a:buChar char="●"/>
            </a:pPr>
            <a:r>
              <a:rPr b="1" lang="fr">
                <a:solidFill>
                  <a:srgbClr val="E73937"/>
                </a:solidFill>
              </a:rPr>
              <a:t>Network Virtualization</a:t>
            </a:r>
            <a:r>
              <a:rPr lang="fr">
                <a:solidFill>
                  <a:srgbClr val="E73937"/>
                </a:solidFill>
              </a:rPr>
              <a:t>:</a:t>
            </a:r>
            <a:r>
              <a:rPr lang="fr">
                <a:solidFill>
                  <a:srgbClr val="2A4194"/>
                </a:solidFill>
              </a:rPr>
              <a:t> "Combining hardware and software network resources and managing them as a single entity."</a:t>
            </a:r>
            <a:endParaRPr>
              <a:solidFill>
                <a:srgbClr val="2A4194"/>
              </a:solidFill>
            </a:endParaRPr>
          </a:p>
          <a:p>
            <a:pPr indent="-317500" lvl="0" marL="457200" rtl="0" algn="l">
              <a:lnSpc>
                <a:spcPct val="150000"/>
              </a:lnSpc>
              <a:spcBef>
                <a:spcPts val="0"/>
              </a:spcBef>
              <a:spcAft>
                <a:spcPts val="0"/>
              </a:spcAft>
              <a:buClr>
                <a:srgbClr val="E73937"/>
              </a:buClr>
              <a:buSzPts val="1400"/>
              <a:buChar char="●"/>
            </a:pPr>
            <a:r>
              <a:rPr b="1" lang="fr">
                <a:solidFill>
                  <a:srgbClr val="E73937"/>
                </a:solidFill>
              </a:rPr>
              <a:t>Appl</a:t>
            </a:r>
            <a:r>
              <a:rPr b="1" lang="fr">
                <a:solidFill>
                  <a:srgbClr val="E73937"/>
                </a:solidFill>
              </a:rPr>
              <a:t>ication Virtualization</a:t>
            </a:r>
            <a:r>
              <a:rPr lang="fr">
                <a:solidFill>
                  <a:srgbClr val="E73937"/>
                </a:solidFill>
              </a:rPr>
              <a:t>:</a:t>
            </a:r>
            <a:r>
              <a:rPr lang="fr">
                <a:solidFill>
                  <a:srgbClr val="2A4194"/>
                </a:solidFill>
              </a:rPr>
              <a:t> "Running applications from a remote server rather than on the user’s computer."</a:t>
            </a:r>
            <a:endParaRPr>
              <a:solidFill>
                <a:srgbClr val="2A4194"/>
              </a:solidFill>
            </a:endParaRPr>
          </a:p>
          <a:p>
            <a:pPr indent="0" lvl="0" marL="457200" rtl="0" algn="l">
              <a:lnSpc>
                <a:spcPct val="150000"/>
              </a:lnSpc>
              <a:spcBef>
                <a:spcPts val="0"/>
              </a:spcBef>
              <a:spcAft>
                <a:spcPts val="0"/>
              </a:spcAft>
              <a:buNone/>
            </a:pPr>
            <a:r>
              <a:t/>
            </a:r>
            <a:endParaRPr>
              <a:solidFill>
                <a:srgbClr val="2A4194"/>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28"/>
          <p:cNvSpPr txBox="1"/>
          <p:nvPr/>
        </p:nvSpPr>
        <p:spPr>
          <a:xfrm>
            <a:off x="3018075" y="733050"/>
            <a:ext cx="49833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sz="1900">
                <a:solidFill>
                  <a:srgbClr val="2A4194"/>
                </a:solidFill>
              </a:rPr>
              <a:t> Leading Cloud Providers</a:t>
            </a:r>
            <a:endParaRPr b="1" sz="1900">
              <a:solidFill>
                <a:srgbClr val="2A4194"/>
              </a:solidFill>
            </a:endParaRPr>
          </a:p>
        </p:txBody>
      </p:sp>
      <p:pic>
        <p:nvPicPr>
          <p:cNvPr id="166" name="Google Shape;166;p28"/>
          <p:cNvPicPr preferRelativeResize="0"/>
          <p:nvPr/>
        </p:nvPicPr>
        <p:blipFill>
          <a:blip r:embed="rId3">
            <a:alphaModFix/>
          </a:blip>
          <a:stretch>
            <a:fillRect/>
          </a:stretch>
        </p:blipFill>
        <p:spPr>
          <a:xfrm>
            <a:off x="152400" y="1601863"/>
            <a:ext cx="8839201" cy="285417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29"/>
          <p:cNvSpPr txBox="1"/>
          <p:nvPr/>
        </p:nvSpPr>
        <p:spPr>
          <a:xfrm>
            <a:off x="2461150" y="632000"/>
            <a:ext cx="49833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sz="1900">
                <a:solidFill>
                  <a:srgbClr val="2A4194"/>
                </a:solidFill>
              </a:rPr>
              <a:t>The Deployment Models of the Cloud</a:t>
            </a:r>
            <a:endParaRPr b="1" sz="1900">
              <a:solidFill>
                <a:srgbClr val="2A4194"/>
              </a:solidFill>
            </a:endParaRPr>
          </a:p>
        </p:txBody>
      </p:sp>
      <p:sp>
        <p:nvSpPr>
          <p:cNvPr id="172" name="Google Shape;172;p29"/>
          <p:cNvSpPr txBox="1"/>
          <p:nvPr/>
        </p:nvSpPr>
        <p:spPr>
          <a:xfrm>
            <a:off x="608625" y="1357950"/>
            <a:ext cx="1728600" cy="446400"/>
          </a:xfrm>
          <a:prstGeom prst="rect">
            <a:avLst/>
          </a:prstGeom>
          <a:noFill/>
          <a:ln cap="flat" cmpd="sng" w="19050">
            <a:solidFill>
              <a:srgbClr val="1155CC"/>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fr" sz="1700">
                <a:solidFill>
                  <a:srgbClr val="E73937"/>
                </a:solidFill>
              </a:rPr>
              <a:t>Private Cloud</a:t>
            </a:r>
            <a:endParaRPr b="1" sz="1700">
              <a:solidFill>
                <a:srgbClr val="E73937"/>
              </a:solidFill>
            </a:endParaRPr>
          </a:p>
        </p:txBody>
      </p:sp>
      <p:sp>
        <p:nvSpPr>
          <p:cNvPr id="173" name="Google Shape;173;p29"/>
          <p:cNvSpPr txBox="1"/>
          <p:nvPr/>
        </p:nvSpPr>
        <p:spPr>
          <a:xfrm>
            <a:off x="3681475" y="1357950"/>
            <a:ext cx="1728600" cy="446400"/>
          </a:xfrm>
          <a:prstGeom prst="rect">
            <a:avLst/>
          </a:prstGeom>
          <a:noFill/>
          <a:ln cap="flat" cmpd="sng" w="19050">
            <a:solidFill>
              <a:srgbClr val="1155CC"/>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fr" sz="1700">
                <a:solidFill>
                  <a:srgbClr val="E73937"/>
                </a:solidFill>
              </a:rPr>
              <a:t>Public</a:t>
            </a:r>
            <a:r>
              <a:rPr b="1" lang="fr" sz="1700">
                <a:solidFill>
                  <a:srgbClr val="E73937"/>
                </a:solidFill>
              </a:rPr>
              <a:t> Cloud</a:t>
            </a:r>
            <a:endParaRPr b="1" sz="1700">
              <a:solidFill>
                <a:srgbClr val="E73937"/>
              </a:solidFill>
            </a:endParaRPr>
          </a:p>
        </p:txBody>
      </p:sp>
      <p:sp>
        <p:nvSpPr>
          <p:cNvPr id="174" name="Google Shape;174;p29"/>
          <p:cNvSpPr txBox="1"/>
          <p:nvPr/>
        </p:nvSpPr>
        <p:spPr>
          <a:xfrm>
            <a:off x="6603625" y="1357950"/>
            <a:ext cx="1728600" cy="446400"/>
          </a:xfrm>
          <a:prstGeom prst="rect">
            <a:avLst/>
          </a:prstGeom>
          <a:noFill/>
          <a:ln cap="flat" cmpd="sng" w="19050">
            <a:solidFill>
              <a:srgbClr val="1155CC"/>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fr" sz="1700">
                <a:solidFill>
                  <a:srgbClr val="E73937"/>
                </a:solidFill>
              </a:rPr>
              <a:t>Hybrid</a:t>
            </a:r>
            <a:r>
              <a:rPr b="1" lang="fr" sz="1700">
                <a:solidFill>
                  <a:srgbClr val="E73937"/>
                </a:solidFill>
              </a:rPr>
              <a:t> Cloud</a:t>
            </a:r>
            <a:endParaRPr b="1" sz="1700">
              <a:solidFill>
                <a:srgbClr val="E73937"/>
              </a:solidFill>
            </a:endParaRPr>
          </a:p>
        </p:txBody>
      </p:sp>
      <p:pic>
        <p:nvPicPr>
          <p:cNvPr id="175" name="Google Shape;175;p29"/>
          <p:cNvPicPr preferRelativeResize="0"/>
          <p:nvPr/>
        </p:nvPicPr>
        <p:blipFill>
          <a:blip r:embed="rId3">
            <a:alphaModFix/>
          </a:blip>
          <a:stretch>
            <a:fillRect/>
          </a:stretch>
        </p:blipFill>
        <p:spPr>
          <a:xfrm>
            <a:off x="2121250" y="1114050"/>
            <a:ext cx="545143" cy="477000"/>
          </a:xfrm>
          <a:prstGeom prst="rect">
            <a:avLst/>
          </a:prstGeom>
          <a:noFill/>
          <a:ln>
            <a:noFill/>
          </a:ln>
        </p:spPr>
      </p:pic>
      <p:pic>
        <p:nvPicPr>
          <p:cNvPr id="176" name="Google Shape;176;p29"/>
          <p:cNvPicPr preferRelativeResize="0"/>
          <p:nvPr/>
        </p:nvPicPr>
        <p:blipFill>
          <a:blip r:embed="rId4">
            <a:alphaModFix/>
          </a:blip>
          <a:stretch>
            <a:fillRect/>
          </a:stretch>
        </p:blipFill>
        <p:spPr>
          <a:xfrm>
            <a:off x="5080750" y="1098750"/>
            <a:ext cx="703890" cy="477000"/>
          </a:xfrm>
          <a:prstGeom prst="rect">
            <a:avLst/>
          </a:prstGeom>
          <a:noFill/>
          <a:ln>
            <a:noFill/>
          </a:ln>
        </p:spPr>
      </p:pic>
      <p:pic>
        <p:nvPicPr>
          <p:cNvPr id="177" name="Google Shape;177;p29"/>
          <p:cNvPicPr preferRelativeResize="0"/>
          <p:nvPr/>
        </p:nvPicPr>
        <p:blipFill>
          <a:blip r:embed="rId5">
            <a:alphaModFix/>
          </a:blip>
          <a:stretch>
            <a:fillRect/>
          </a:stretch>
        </p:blipFill>
        <p:spPr>
          <a:xfrm>
            <a:off x="8053125" y="1113228"/>
            <a:ext cx="658750" cy="448047"/>
          </a:xfrm>
          <a:prstGeom prst="rect">
            <a:avLst/>
          </a:prstGeom>
          <a:noFill/>
          <a:ln>
            <a:noFill/>
          </a:ln>
        </p:spPr>
      </p:pic>
      <p:sp>
        <p:nvSpPr>
          <p:cNvPr id="178" name="Google Shape;178;p29"/>
          <p:cNvSpPr txBox="1"/>
          <p:nvPr/>
        </p:nvSpPr>
        <p:spPr>
          <a:xfrm>
            <a:off x="286275" y="2068200"/>
            <a:ext cx="2705100" cy="2485800"/>
          </a:xfrm>
          <a:prstGeom prst="rect">
            <a:avLst/>
          </a:prstGeom>
          <a:noFill/>
          <a:ln>
            <a:noFill/>
          </a:ln>
        </p:spPr>
        <p:txBody>
          <a:bodyPr anchorCtr="0" anchor="t" bIns="91425" lIns="91425" spcFirstLastPara="1" rIns="91425" wrap="square" tIns="91425">
            <a:spAutoFit/>
          </a:bodyPr>
          <a:lstStyle/>
          <a:p>
            <a:pPr indent="-311150" lvl="0" marL="457200" rtl="0" algn="l">
              <a:lnSpc>
                <a:spcPct val="150000"/>
              </a:lnSpc>
              <a:spcBef>
                <a:spcPts val="0"/>
              </a:spcBef>
              <a:spcAft>
                <a:spcPts val="0"/>
              </a:spcAft>
              <a:buClr>
                <a:srgbClr val="E73937"/>
              </a:buClr>
              <a:buSzPts val="1300"/>
              <a:buChar char="●"/>
            </a:pPr>
            <a:r>
              <a:rPr lang="fr" sz="1300">
                <a:solidFill>
                  <a:srgbClr val="1C4587"/>
                </a:solidFill>
              </a:rPr>
              <a:t>Cloud services used by a single organization, not exposed to the public.</a:t>
            </a:r>
            <a:endParaRPr sz="1300">
              <a:solidFill>
                <a:srgbClr val="1C4587"/>
              </a:solidFill>
            </a:endParaRPr>
          </a:p>
          <a:p>
            <a:pPr indent="-311150" lvl="0" marL="457200" rtl="0" algn="l">
              <a:lnSpc>
                <a:spcPct val="150000"/>
              </a:lnSpc>
              <a:spcBef>
                <a:spcPts val="0"/>
              </a:spcBef>
              <a:spcAft>
                <a:spcPts val="0"/>
              </a:spcAft>
              <a:buClr>
                <a:srgbClr val="E73937"/>
              </a:buClr>
              <a:buSzPts val="1300"/>
              <a:buChar char="●"/>
            </a:pPr>
            <a:r>
              <a:rPr lang="fr" sz="1300">
                <a:solidFill>
                  <a:srgbClr val="1C4587"/>
                </a:solidFill>
              </a:rPr>
              <a:t>Complete control</a:t>
            </a:r>
            <a:endParaRPr sz="1300">
              <a:solidFill>
                <a:srgbClr val="1C4587"/>
              </a:solidFill>
            </a:endParaRPr>
          </a:p>
          <a:p>
            <a:pPr indent="-311150" lvl="0" marL="457200" rtl="0" algn="l">
              <a:lnSpc>
                <a:spcPct val="150000"/>
              </a:lnSpc>
              <a:spcBef>
                <a:spcPts val="0"/>
              </a:spcBef>
              <a:spcAft>
                <a:spcPts val="0"/>
              </a:spcAft>
              <a:buClr>
                <a:srgbClr val="E73937"/>
              </a:buClr>
              <a:buSzPts val="1300"/>
              <a:buChar char="●"/>
            </a:pPr>
            <a:r>
              <a:rPr lang="fr" sz="1300">
                <a:solidFill>
                  <a:srgbClr val="1C4587"/>
                </a:solidFill>
              </a:rPr>
              <a:t>Security for sensitive applications</a:t>
            </a:r>
            <a:endParaRPr sz="1300">
              <a:solidFill>
                <a:srgbClr val="1C4587"/>
              </a:solidFill>
            </a:endParaRPr>
          </a:p>
          <a:p>
            <a:pPr indent="-311150" lvl="0" marL="457200" rtl="0" algn="l">
              <a:lnSpc>
                <a:spcPct val="150000"/>
              </a:lnSpc>
              <a:spcBef>
                <a:spcPts val="0"/>
              </a:spcBef>
              <a:spcAft>
                <a:spcPts val="0"/>
              </a:spcAft>
              <a:buClr>
                <a:srgbClr val="E73937"/>
              </a:buClr>
              <a:buSzPts val="1300"/>
              <a:buChar char="●"/>
            </a:pPr>
            <a:r>
              <a:rPr lang="fr" sz="1300">
                <a:solidFill>
                  <a:srgbClr val="1C4587"/>
                </a:solidFill>
              </a:rPr>
              <a:t>Meet specific business needs</a:t>
            </a:r>
            <a:endParaRPr sz="1300">
              <a:solidFill>
                <a:srgbClr val="1C4587"/>
              </a:solidFill>
            </a:endParaRPr>
          </a:p>
        </p:txBody>
      </p:sp>
      <p:sp>
        <p:nvSpPr>
          <p:cNvPr id="179" name="Google Shape;179;p29"/>
          <p:cNvSpPr txBox="1"/>
          <p:nvPr/>
        </p:nvSpPr>
        <p:spPr>
          <a:xfrm>
            <a:off x="3143000" y="2053300"/>
            <a:ext cx="2705100" cy="2835900"/>
          </a:xfrm>
          <a:prstGeom prst="rect">
            <a:avLst/>
          </a:prstGeom>
          <a:noFill/>
          <a:ln>
            <a:noFill/>
          </a:ln>
        </p:spPr>
        <p:txBody>
          <a:bodyPr anchorCtr="0" anchor="t" bIns="91425" lIns="91425" spcFirstLastPara="1" rIns="91425" wrap="square" tIns="91425">
            <a:spAutoFit/>
          </a:bodyPr>
          <a:lstStyle/>
          <a:p>
            <a:pPr indent="-311150" lvl="0" marL="457200" rtl="0" algn="l">
              <a:lnSpc>
                <a:spcPct val="175000"/>
              </a:lnSpc>
              <a:spcBef>
                <a:spcPts val="0"/>
              </a:spcBef>
              <a:spcAft>
                <a:spcPts val="0"/>
              </a:spcAft>
              <a:buClr>
                <a:srgbClr val="E73937"/>
              </a:buClr>
              <a:buSzPts val="1300"/>
              <a:buChar char="●"/>
            </a:pPr>
            <a:r>
              <a:rPr lang="fr" sz="1300">
                <a:solidFill>
                  <a:srgbClr val="1C4587"/>
                </a:solidFill>
              </a:rPr>
              <a:t>Cloud resources owned and operated by a third- party cloud service provider delivered over the Internet.</a:t>
            </a:r>
            <a:endParaRPr sz="1300">
              <a:solidFill>
                <a:srgbClr val="1C4587"/>
              </a:solidFill>
            </a:endParaRPr>
          </a:p>
          <a:p>
            <a:pPr indent="-311150" lvl="0" marL="457200" rtl="0" algn="l">
              <a:lnSpc>
                <a:spcPct val="175000"/>
              </a:lnSpc>
              <a:spcBef>
                <a:spcPts val="0"/>
              </a:spcBef>
              <a:spcAft>
                <a:spcPts val="0"/>
              </a:spcAft>
              <a:buClr>
                <a:srgbClr val="E73937"/>
              </a:buClr>
              <a:buSzPts val="1300"/>
              <a:buChar char="●"/>
            </a:pPr>
            <a:r>
              <a:rPr lang="fr" sz="1300">
                <a:solidFill>
                  <a:srgbClr val="1C4587"/>
                </a:solidFill>
              </a:rPr>
              <a:t>serve multiple organizations (tenants) using the same shared infrastructure.</a:t>
            </a:r>
            <a:endParaRPr sz="1300">
              <a:solidFill>
                <a:srgbClr val="1C4587"/>
              </a:solidFill>
            </a:endParaRPr>
          </a:p>
          <a:p>
            <a:pPr indent="0" lvl="0" marL="457200" rtl="0" algn="l">
              <a:lnSpc>
                <a:spcPct val="175000"/>
              </a:lnSpc>
              <a:spcBef>
                <a:spcPts val="0"/>
              </a:spcBef>
              <a:spcAft>
                <a:spcPts val="0"/>
              </a:spcAft>
              <a:buNone/>
            </a:pPr>
            <a:r>
              <a:t/>
            </a:r>
            <a:endParaRPr sz="1300">
              <a:solidFill>
                <a:srgbClr val="1C4587"/>
              </a:solidFill>
            </a:endParaRPr>
          </a:p>
        </p:txBody>
      </p:sp>
      <p:sp>
        <p:nvSpPr>
          <p:cNvPr id="180" name="Google Shape;180;p29"/>
          <p:cNvSpPr txBox="1"/>
          <p:nvPr/>
        </p:nvSpPr>
        <p:spPr>
          <a:xfrm>
            <a:off x="6115375" y="2008400"/>
            <a:ext cx="2888700" cy="2786100"/>
          </a:xfrm>
          <a:prstGeom prst="rect">
            <a:avLst/>
          </a:prstGeom>
          <a:noFill/>
          <a:ln>
            <a:noFill/>
          </a:ln>
        </p:spPr>
        <p:txBody>
          <a:bodyPr anchorCtr="0" anchor="t" bIns="91425" lIns="91425" spcFirstLastPara="1" rIns="91425" wrap="square" tIns="91425">
            <a:spAutoFit/>
          </a:bodyPr>
          <a:lstStyle/>
          <a:p>
            <a:pPr indent="-311150" lvl="0" marL="457200" rtl="0" algn="l">
              <a:lnSpc>
                <a:spcPct val="150000"/>
              </a:lnSpc>
              <a:spcBef>
                <a:spcPts val="0"/>
              </a:spcBef>
              <a:spcAft>
                <a:spcPts val="0"/>
              </a:spcAft>
              <a:buClr>
                <a:srgbClr val="E73937"/>
              </a:buClr>
              <a:buSzPts val="1300"/>
              <a:buChar char="●"/>
            </a:pPr>
            <a:r>
              <a:rPr lang="fr" sz="1300">
                <a:solidFill>
                  <a:srgbClr val="1C4587"/>
                </a:solidFill>
              </a:rPr>
              <a:t>Keep some servers on premises and extendsome capabilities to the Cloud</a:t>
            </a:r>
            <a:endParaRPr sz="1300">
              <a:solidFill>
                <a:srgbClr val="1C4587"/>
              </a:solidFill>
            </a:endParaRPr>
          </a:p>
          <a:p>
            <a:pPr indent="-311150" lvl="0" marL="457200" rtl="0" algn="l">
              <a:lnSpc>
                <a:spcPct val="150000"/>
              </a:lnSpc>
              <a:spcBef>
                <a:spcPts val="0"/>
              </a:spcBef>
              <a:spcAft>
                <a:spcPts val="0"/>
              </a:spcAft>
              <a:buClr>
                <a:srgbClr val="E73937"/>
              </a:buClr>
              <a:buSzPts val="1300"/>
              <a:buChar char="●"/>
            </a:pPr>
            <a:r>
              <a:rPr lang="fr" sz="1300">
                <a:solidFill>
                  <a:srgbClr val="1C4587"/>
                </a:solidFill>
              </a:rPr>
              <a:t>Control over sensitive</a:t>
            </a:r>
            <a:endParaRPr sz="1300">
              <a:solidFill>
                <a:srgbClr val="1C4587"/>
              </a:solidFill>
            </a:endParaRPr>
          </a:p>
          <a:p>
            <a:pPr indent="0" lvl="0" marL="457200" rtl="0" algn="l">
              <a:lnSpc>
                <a:spcPct val="150000"/>
              </a:lnSpc>
              <a:spcBef>
                <a:spcPts val="0"/>
              </a:spcBef>
              <a:spcAft>
                <a:spcPts val="0"/>
              </a:spcAft>
              <a:buNone/>
            </a:pPr>
            <a:r>
              <a:rPr lang="fr" sz="1300">
                <a:solidFill>
                  <a:srgbClr val="1C4587"/>
                </a:solidFill>
              </a:rPr>
              <a:t>assets in your private  infrastructure</a:t>
            </a:r>
            <a:endParaRPr sz="1300">
              <a:solidFill>
                <a:srgbClr val="1C4587"/>
              </a:solidFill>
            </a:endParaRPr>
          </a:p>
          <a:p>
            <a:pPr indent="-311150" lvl="0" marL="457200" rtl="0" algn="l">
              <a:lnSpc>
                <a:spcPct val="150000"/>
              </a:lnSpc>
              <a:spcBef>
                <a:spcPts val="0"/>
              </a:spcBef>
              <a:spcAft>
                <a:spcPts val="0"/>
              </a:spcAft>
              <a:buClr>
                <a:srgbClr val="E73937"/>
              </a:buClr>
              <a:buSzPts val="1300"/>
              <a:buChar char="●"/>
            </a:pPr>
            <a:r>
              <a:rPr lang="fr" sz="1300">
                <a:solidFill>
                  <a:srgbClr val="1C4587"/>
                </a:solidFill>
              </a:rPr>
              <a:t>Flexibility and cost- effectiveness of the public cloud</a:t>
            </a:r>
            <a:endParaRPr sz="1300">
              <a:solidFill>
                <a:srgbClr val="1C4587"/>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7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7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7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7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7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8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30"/>
          <p:cNvSpPr txBox="1"/>
          <p:nvPr/>
        </p:nvSpPr>
        <p:spPr>
          <a:xfrm>
            <a:off x="2461150" y="632000"/>
            <a:ext cx="49833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sz="1900">
                <a:solidFill>
                  <a:srgbClr val="2A4194"/>
                </a:solidFill>
              </a:rPr>
              <a:t>Cloud Migration Strategies</a:t>
            </a:r>
            <a:endParaRPr b="1" sz="1900">
              <a:solidFill>
                <a:srgbClr val="2A4194"/>
              </a:solidFill>
            </a:endParaRPr>
          </a:p>
        </p:txBody>
      </p:sp>
      <p:pic>
        <p:nvPicPr>
          <p:cNvPr id="186" name="Google Shape;186;p30"/>
          <p:cNvPicPr preferRelativeResize="0"/>
          <p:nvPr/>
        </p:nvPicPr>
        <p:blipFill>
          <a:blip r:embed="rId3">
            <a:alphaModFix/>
          </a:blip>
          <a:stretch>
            <a:fillRect/>
          </a:stretch>
        </p:blipFill>
        <p:spPr>
          <a:xfrm>
            <a:off x="6075525" y="381000"/>
            <a:ext cx="1565256" cy="819151"/>
          </a:xfrm>
          <a:prstGeom prst="rect">
            <a:avLst/>
          </a:prstGeom>
          <a:noFill/>
          <a:ln>
            <a:noFill/>
          </a:ln>
        </p:spPr>
      </p:pic>
      <p:pic>
        <p:nvPicPr>
          <p:cNvPr id="187" name="Google Shape;187;p30"/>
          <p:cNvPicPr preferRelativeResize="0"/>
          <p:nvPr/>
        </p:nvPicPr>
        <p:blipFill>
          <a:blip r:embed="rId4">
            <a:alphaModFix/>
          </a:blip>
          <a:stretch>
            <a:fillRect/>
          </a:stretch>
        </p:blipFill>
        <p:spPr>
          <a:xfrm>
            <a:off x="152400" y="1352551"/>
            <a:ext cx="8839201" cy="30988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31"/>
          <p:cNvSpPr txBox="1"/>
          <p:nvPr/>
        </p:nvSpPr>
        <p:spPr>
          <a:xfrm>
            <a:off x="2795425" y="428248"/>
            <a:ext cx="4953900" cy="46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fr" sz="1900">
                <a:solidFill>
                  <a:srgbClr val="2A4194"/>
                </a:solidFill>
              </a:rPr>
              <a:t>Types of Cloud Computing</a:t>
            </a:r>
            <a:endParaRPr b="1" sz="1900">
              <a:solidFill>
                <a:srgbClr val="2A4194"/>
              </a:solidFill>
            </a:endParaRPr>
          </a:p>
        </p:txBody>
      </p:sp>
      <p:sp>
        <p:nvSpPr>
          <p:cNvPr id="193" name="Google Shape;193;p31"/>
          <p:cNvSpPr txBox="1"/>
          <p:nvPr/>
        </p:nvSpPr>
        <p:spPr>
          <a:xfrm>
            <a:off x="809875" y="1657350"/>
            <a:ext cx="6151800" cy="415500"/>
          </a:xfrm>
          <a:prstGeom prst="rect">
            <a:avLst/>
          </a:prstGeom>
          <a:noFill/>
          <a:ln>
            <a:noFill/>
          </a:ln>
        </p:spPr>
        <p:txBody>
          <a:bodyPr anchorCtr="0" anchor="t" bIns="91425" lIns="91425" spcFirstLastPara="1" rIns="91425" wrap="square" tIns="91425">
            <a:spAutoFit/>
          </a:bodyPr>
          <a:lstStyle/>
          <a:p>
            <a:pPr indent="0" lvl="0" marL="457200" rtl="0" algn="l">
              <a:lnSpc>
                <a:spcPct val="175000"/>
              </a:lnSpc>
              <a:spcBef>
                <a:spcPts val="0"/>
              </a:spcBef>
              <a:spcAft>
                <a:spcPts val="0"/>
              </a:spcAft>
              <a:buNone/>
            </a:pPr>
            <a:r>
              <a:t/>
            </a:r>
            <a:endParaRPr b="1" sz="1500"/>
          </a:p>
        </p:txBody>
      </p:sp>
      <p:pic>
        <p:nvPicPr>
          <p:cNvPr id="194" name="Google Shape;194;p31"/>
          <p:cNvPicPr preferRelativeResize="0"/>
          <p:nvPr/>
        </p:nvPicPr>
        <p:blipFill>
          <a:blip r:embed="rId3">
            <a:alphaModFix/>
          </a:blip>
          <a:stretch>
            <a:fillRect/>
          </a:stretch>
        </p:blipFill>
        <p:spPr>
          <a:xfrm>
            <a:off x="1627725" y="971550"/>
            <a:ext cx="5887940" cy="4009650"/>
          </a:xfrm>
          <a:prstGeom prst="rect">
            <a:avLst/>
          </a:prstGeom>
          <a:noFill/>
          <a:ln>
            <a:noFill/>
          </a:ln>
        </p:spPr>
      </p:pic>
      <p:sp>
        <p:nvSpPr>
          <p:cNvPr id="195" name="Google Shape;195;p31"/>
          <p:cNvSpPr txBox="1"/>
          <p:nvPr/>
        </p:nvSpPr>
        <p:spPr>
          <a:xfrm rot="1683531">
            <a:off x="2055843" y="3647767"/>
            <a:ext cx="1852765" cy="466765"/>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fr" sz="2100">
                <a:solidFill>
                  <a:schemeClr val="lt1"/>
                </a:solidFill>
              </a:rPr>
              <a:t>IAAS</a:t>
            </a:r>
            <a:endParaRPr b="1" sz="1700">
              <a:solidFill>
                <a:schemeClr val="lt1"/>
              </a:solidFill>
            </a:endParaRPr>
          </a:p>
        </p:txBody>
      </p:sp>
      <p:sp>
        <p:nvSpPr>
          <p:cNvPr id="196" name="Google Shape;196;p31"/>
          <p:cNvSpPr txBox="1"/>
          <p:nvPr/>
        </p:nvSpPr>
        <p:spPr>
          <a:xfrm rot="1145072">
            <a:off x="3776125" y="1542014"/>
            <a:ext cx="1045991" cy="466679"/>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fr" sz="1300">
                <a:solidFill>
                  <a:schemeClr val="lt1"/>
                </a:solidFill>
              </a:rPr>
              <a:t>S</a:t>
            </a:r>
            <a:r>
              <a:rPr b="1" lang="fr" sz="1300">
                <a:solidFill>
                  <a:schemeClr val="lt1"/>
                </a:solidFill>
              </a:rPr>
              <a:t>AAS</a:t>
            </a:r>
            <a:endParaRPr b="1" sz="1300">
              <a:solidFill>
                <a:schemeClr val="lt1"/>
              </a:solidFill>
            </a:endParaRPr>
          </a:p>
        </p:txBody>
      </p:sp>
      <p:sp>
        <p:nvSpPr>
          <p:cNvPr id="197" name="Google Shape;197;p31"/>
          <p:cNvSpPr txBox="1"/>
          <p:nvPr/>
        </p:nvSpPr>
        <p:spPr>
          <a:xfrm rot="1443917">
            <a:off x="3175008" y="2469659"/>
            <a:ext cx="882835" cy="466958"/>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fr" sz="1900">
                <a:solidFill>
                  <a:schemeClr val="lt1"/>
                </a:solidFill>
              </a:rPr>
              <a:t>PAAS</a:t>
            </a:r>
            <a:endParaRPr b="1" sz="1900">
              <a:solidFill>
                <a:schemeClr val="lt1"/>
              </a:solidFill>
            </a:endParaRPr>
          </a:p>
        </p:txBody>
      </p:sp>
      <p:pic>
        <p:nvPicPr>
          <p:cNvPr id="198" name="Google Shape;198;p31"/>
          <p:cNvPicPr preferRelativeResize="0"/>
          <p:nvPr/>
        </p:nvPicPr>
        <p:blipFill>
          <a:blip r:embed="rId4">
            <a:alphaModFix/>
          </a:blip>
          <a:stretch>
            <a:fillRect/>
          </a:stretch>
        </p:blipFill>
        <p:spPr>
          <a:xfrm rot="-660000">
            <a:off x="3999774" y="3718874"/>
            <a:ext cx="1470372" cy="310699"/>
          </a:xfrm>
          <a:prstGeom prst="rect">
            <a:avLst/>
          </a:prstGeom>
          <a:noFill/>
          <a:ln>
            <a:noFill/>
          </a:ln>
        </p:spPr>
      </p:pic>
      <p:pic>
        <p:nvPicPr>
          <p:cNvPr id="199" name="Google Shape;199;p31"/>
          <p:cNvPicPr preferRelativeResize="0"/>
          <p:nvPr/>
        </p:nvPicPr>
        <p:blipFill>
          <a:blip r:embed="rId5">
            <a:alphaModFix/>
          </a:blip>
          <a:stretch>
            <a:fillRect/>
          </a:stretch>
        </p:blipFill>
        <p:spPr>
          <a:xfrm rot="-600006">
            <a:off x="5674236" y="3471338"/>
            <a:ext cx="995991" cy="287417"/>
          </a:xfrm>
          <a:prstGeom prst="rect">
            <a:avLst/>
          </a:prstGeom>
          <a:noFill/>
          <a:ln>
            <a:noFill/>
          </a:ln>
        </p:spPr>
      </p:pic>
      <p:pic>
        <p:nvPicPr>
          <p:cNvPr id="200" name="Google Shape;200;p31"/>
          <p:cNvPicPr preferRelativeResize="0"/>
          <p:nvPr/>
        </p:nvPicPr>
        <p:blipFill>
          <a:blip r:embed="rId6">
            <a:alphaModFix/>
          </a:blip>
          <a:stretch>
            <a:fillRect/>
          </a:stretch>
        </p:blipFill>
        <p:spPr>
          <a:xfrm rot="-780032">
            <a:off x="5765186" y="3819599"/>
            <a:ext cx="996005" cy="560253"/>
          </a:xfrm>
          <a:prstGeom prst="rect">
            <a:avLst/>
          </a:prstGeom>
          <a:noFill/>
          <a:ln>
            <a:noFill/>
          </a:ln>
        </p:spPr>
      </p:pic>
      <p:pic>
        <p:nvPicPr>
          <p:cNvPr id="201" name="Google Shape;201;p31"/>
          <p:cNvPicPr preferRelativeResize="0"/>
          <p:nvPr/>
        </p:nvPicPr>
        <p:blipFill>
          <a:blip r:embed="rId7">
            <a:alphaModFix/>
          </a:blip>
          <a:stretch>
            <a:fillRect/>
          </a:stretch>
        </p:blipFill>
        <p:spPr>
          <a:xfrm rot="-719988">
            <a:off x="3934705" y="4006190"/>
            <a:ext cx="1600514" cy="788723"/>
          </a:xfrm>
          <a:prstGeom prst="rect">
            <a:avLst/>
          </a:prstGeom>
          <a:noFill/>
          <a:ln>
            <a:noFill/>
          </a:ln>
        </p:spPr>
      </p:pic>
      <p:pic>
        <p:nvPicPr>
          <p:cNvPr id="202" name="Google Shape;202;p31"/>
          <p:cNvPicPr preferRelativeResize="0"/>
          <p:nvPr/>
        </p:nvPicPr>
        <p:blipFill>
          <a:blip r:embed="rId8">
            <a:alphaModFix/>
          </a:blip>
          <a:stretch>
            <a:fillRect/>
          </a:stretch>
        </p:blipFill>
        <p:spPr>
          <a:xfrm>
            <a:off x="4343050" y="1810325"/>
            <a:ext cx="346424" cy="262525"/>
          </a:xfrm>
          <a:prstGeom prst="rect">
            <a:avLst/>
          </a:prstGeom>
          <a:noFill/>
          <a:ln>
            <a:noFill/>
          </a:ln>
        </p:spPr>
      </p:pic>
      <p:pic>
        <p:nvPicPr>
          <p:cNvPr id="203" name="Google Shape;203;p31"/>
          <p:cNvPicPr preferRelativeResize="0"/>
          <p:nvPr/>
        </p:nvPicPr>
        <p:blipFill>
          <a:blip r:embed="rId9">
            <a:alphaModFix/>
          </a:blip>
          <a:stretch>
            <a:fillRect/>
          </a:stretch>
        </p:blipFill>
        <p:spPr>
          <a:xfrm>
            <a:off x="4343038" y="1025870"/>
            <a:ext cx="609951" cy="343094"/>
          </a:xfrm>
          <a:prstGeom prst="rect">
            <a:avLst/>
          </a:prstGeom>
          <a:noFill/>
          <a:ln>
            <a:noFill/>
          </a:ln>
        </p:spPr>
      </p:pic>
      <p:pic>
        <p:nvPicPr>
          <p:cNvPr id="204" name="Google Shape;204;p31"/>
          <p:cNvPicPr preferRelativeResize="0"/>
          <p:nvPr/>
        </p:nvPicPr>
        <p:blipFill>
          <a:blip r:embed="rId10">
            <a:alphaModFix/>
          </a:blip>
          <a:stretch>
            <a:fillRect/>
          </a:stretch>
        </p:blipFill>
        <p:spPr>
          <a:xfrm>
            <a:off x="4398789" y="1434886"/>
            <a:ext cx="346424" cy="309549"/>
          </a:xfrm>
          <a:prstGeom prst="rect">
            <a:avLst/>
          </a:prstGeom>
          <a:noFill/>
          <a:ln>
            <a:noFill/>
          </a:ln>
        </p:spPr>
      </p:pic>
      <p:pic>
        <p:nvPicPr>
          <p:cNvPr id="205" name="Google Shape;205;p31"/>
          <p:cNvPicPr preferRelativeResize="0"/>
          <p:nvPr/>
        </p:nvPicPr>
        <p:blipFill>
          <a:blip r:embed="rId11">
            <a:alphaModFix/>
          </a:blip>
          <a:stretch>
            <a:fillRect/>
          </a:stretch>
        </p:blipFill>
        <p:spPr>
          <a:xfrm>
            <a:off x="4745225" y="1381910"/>
            <a:ext cx="262523" cy="262523"/>
          </a:xfrm>
          <a:prstGeom prst="rect">
            <a:avLst/>
          </a:prstGeom>
          <a:noFill/>
          <a:ln>
            <a:noFill/>
          </a:ln>
        </p:spPr>
      </p:pic>
      <p:pic>
        <p:nvPicPr>
          <p:cNvPr id="206" name="Google Shape;206;p31"/>
          <p:cNvPicPr preferRelativeResize="0"/>
          <p:nvPr/>
        </p:nvPicPr>
        <p:blipFill>
          <a:blip r:embed="rId12">
            <a:alphaModFix/>
          </a:blip>
          <a:stretch>
            <a:fillRect/>
          </a:stretch>
        </p:blipFill>
        <p:spPr>
          <a:xfrm>
            <a:off x="4571702" y="1657350"/>
            <a:ext cx="875700" cy="343100"/>
          </a:xfrm>
          <a:prstGeom prst="rect">
            <a:avLst/>
          </a:prstGeom>
          <a:noFill/>
          <a:ln>
            <a:noFill/>
          </a:ln>
        </p:spPr>
      </p:pic>
      <p:pic>
        <p:nvPicPr>
          <p:cNvPr id="207" name="Google Shape;207;p31"/>
          <p:cNvPicPr preferRelativeResize="0"/>
          <p:nvPr/>
        </p:nvPicPr>
        <p:blipFill>
          <a:blip r:embed="rId13">
            <a:alphaModFix/>
          </a:blip>
          <a:stretch>
            <a:fillRect/>
          </a:stretch>
        </p:blipFill>
        <p:spPr>
          <a:xfrm rot="-599984">
            <a:off x="4175607" y="2258398"/>
            <a:ext cx="944832" cy="709034"/>
          </a:xfrm>
          <a:prstGeom prst="rect">
            <a:avLst/>
          </a:prstGeom>
          <a:noFill/>
          <a:ln>
            <a:noFill/>
          </a:ln>
        </p:spPr>
      </p:pic>
      <p:pic>
        <p:nvPicPr>
          <p:cNvPr id="208" name="Google Shape;208;p31"/>
          <p:cNvPicPr preferRelativeResize="0"/>
          <p:nvPr/>
        </p:nvPicPr>
        <p:blipFill>
          <a:blip r:embed="rId14">
            <a:alphaModFix/>
          </a:blip>
          <a:stretch>
            <a:fillRect/>
          </a:stretch>
        </p:blipFill>
        <p:spPr>
          <a:xfrm rot="-659995">
            <a:off x="5151563" y="2181650"/>
            <a:ext cx="465999" cy="456674"/>
          </a:xfrm>
          <a:prstGeom prst="rect">
            <a:avLst/>
          </a:prstGeom>
          <a:noFill/>
          <a:ln>
            <a:noFill/>
          </a:ln>
        </p:spPr>
      </p:pic>
      <p:pic>
        <p:nvPicPr>
          <p:cNvPr id="209" name="Google Shape;209;p31"/>
          <p:cNvPicPr preferRelativeResize="0"/>
          <p:nvPr/>
        </p:nvPicPr>
        <p:blipFill>
          <a:blip r:embed="rId15">
            <a:alphaModFix/>
          </a:blip>
          <a:stretch>
            <a:fillRect/>
          </a:stretch>
        </p:blipFill>
        <p:spPr>
          <a:xfrm rot="-599999">
            <a:off x="4141344" y="2717840"/>
            <a:ext cx="1030776" cy="619321"/>
          </a:xfrm>
          <a:prstGeom prst="rect">
            <a:avLst/>
          </a:prstGeom>
          <a:noFill/>
          <a:ln>
            <a:noFill/>
          </a:ln>
        </p:spPr>
      </p:pic>
      <p:pic>
        <p:nvPicPr>
          <p:cNvPr id="210" name="Google Shape;210;p31"/>
          <p:cNvPicPr preferRelativeResize="0"/>
          <p:nvPr/>
        </p:nvPicPr>
        <p:blipFill>
          <a:blip r:embed="rId16">
            <a:alphaModFix/>
          </a:blip>
          <a:stretch>
            <a:fillRect/>
          </a:stretch>
        </p:blipFill>
        <p:spPr>
          <a:xfrm rot="-599997">
            <a:off x="5266375" y="2588825"/>
            <a:ext cx="609950" cy="609950"/>
          </a:xfrm>
          <a:prstGeom prst="rect">
            <a:avLst/>
          </a:prstGeom>
          <a:noFill/>
          <a:ln>
            <a:noFill/>
          </a:ln>
        </p:spPr>
      </p:pic>
      <p:cxnSp>
        <p:nvCxnSpPr>
          <p:cNvPr id="211" name="Google Shape;211;p31"/>
          <p:cNvCxnSpPr/>
          <p:nvPr/>
        </p:nvCxnSpPr>
        <p:spPr>
          <a:xfrm>
            <a:off x="5112275" y="1451125"/>
            <a:ext cx="1200600" cy="0"/>
          </a:xfrm>
          <a:prstGeom prst="straightConnector1">
            <a:avLst/>
          </a:prstGeom>
          <a:noFill/>
          <a:ln cap="flat" cmpd="sng" w="9525">
            <a:solidFill>
              <a:srgbClr val="2A4194"/>
            </a:solidFill>
            <a:prstDash val="solid"/>
            <a:round/>
            <a:headEnd len="med" w="med" type="none"/>
            <a:tailEnd len="med" w="med" type="none"/>
          </a:ln>
        </p:spPr>
      </p:cxnSp>
      <p:cxnSp>
        <p:nvCxnSpPr>
          <p:cNvPr id="212" name="Google Shape;212;p31"/>
          <p:cNvCxnSpPr/>
          <p:nvPr/>
        </p:nvCxnSpPr>
        <p:spPr>
          <a:xfrm flipH="1" rot="10800000">
            <a:off x="6090900" y="2528650"/>
            <a:ext cx="715200" cy="5400"/>
          </a:xfrm>
          <a:prstGeom prst="straightConnector1">
            <a:avLst/>
          </a:prstGeom>
          <a:noFill/>
          <a:ln cap="flat" cmpd="sng" w="9525">
            <a:solidFill>
              <a:srgbClr val="2A4194"/>
            </a:solidFill>
            <a:prstDash val="solid"/>
            <a:round/>
            <a:headEnd len="med" w="med" type="none"/>
            <a:tailEnd len="med" w="med" type="none"/>
          </a:ln>
        </p:spPr>
      </p:cxnSp>
      <p:cxnSp>
        <p:nvCxnSpPr>
          <p:cNvPr id="213" name="Google Shape;213;p31"/>
          <p:cNvCxnSpPr/>
          <p:nvPr/>
        </p:nvCxnSpPr>
        <p:spPr>
          <a:xfrm flipH="1" rot="10800000">
            <a:off x="6952450" y="3494775"/>
            <a:ext cx="339000" cy="10200"/>
          </a:xfrm>
          <a:prstGeom prst="straightConnector1">
            <a:avLst/>
          </a:prstGeom>
          <a:noFill/>
          <a:ln cap="flat" cmpd="sng" w="9525">
            <a:solidFill>
              <a:srgbClr val="2A4194"/>
            </a:solidFill>
            <a:prstDash val="solid"/>
            <a:round/>
            <a:headEnd len="med" w="med" type="none"/>
            <a:tailEnd len="med" w="med" type="none"/>
          </a:ln>
        </p:spPr>
      </p:cxnSp>
      <p:sp>
        <p:nvSpPr>
          <p:cNvPr id="214" name="Google Shape;214;p31"/>
          <p:cNvSpPr txBox="1"/>
          <p:nvPr/>
        </p:nvSpPr>
        <p:spPr>
          <a:xfrm>
            <a:off x="6417400" y="1257150"/>
            <a:ext cx="1674600" cy="34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fr">
                <a:solidFill>
                  <a:srgbClr val="A61C00"/>
                </a:solidFill>
              </a:rPr>
              <a:t>End users</a:t>
            </a:r>
            <a:endParaRPr i="1">
              <a:solidFill>
                <a:srgbClr val="A61C00"/>
              </a:solidFill>
            </a:endParaRPr>
          </a:p>
        </p:txBody>
      </p:sp>
      <p:sp>
        <p:nvSpPr>
          <p:cNvPr id="215" name="Google Shape;215;p31"/>
          <p:cNvSpPr txBox="1"/>
          <p:nvPr/>
        </p:nvSpPr>
        <p:spPr>
          <a:xfrm>
            <a:off x="6858150" y="2285850"/>
            <a:ext cx="2209200" cy="34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fr">
                <a:solidFill>
                  <a:srgbClr val="A61C00"/>
                </a:solidFill>
              </a:rPr>
              <a:t>Software developers</a:t>
            </a:r>
            <a:endParaRPr i="1">
              <a:solidFill>
                <a:srgbClr val="A61C00"/>
              </a:solidFill>
            </a:endParaRPr>
          </a:p>
        </p:txBody>
      </p:sp>
      <p:sp>
        <p:nvSpPr>
          <p:cNvPr id="216" name="Google Shape;216;p31"/>
          <p:cNvSpPr txBox="1"/>
          <p:nvPr/>
        </p:nvSpPr>
        <p:spPr>
          <a:xfrm>
            <a:off x="7291450" y="3262500"/>
            <a:ext cx="1674600" cy="34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fr">
                <a:solidFill>
                  <a:srgbClr val="A61C00"/>
                </a:solidFill>
              </a:rPr>
              <a:t>IT administrators</a:t>
            </a:r>
            <a:endParaRPr i="1">
              <a:solidFill>
                <a:srgbClr val="A61C00"/>
              </a:solidFill>
            </a:endParaRPr>
          </a:p>
        </p:txBody>
      </p:sp>
      <p:sp>
        <p:nvSpPr>
          <p:cNvPr id="217" name="Google Shape;217;p31"/>
          <p:cNvSpPr/>
          <p:nvPr/>
        </p:nvSpPr>
        <p:spPr>
          <a:xfrm rot="2766935">
            <a:off x="2593086" y="474499"/>
            <a:ext cx="185226" cy="3692301"/>
          </a:xfrm>
          <a:prstGeom prst="upArrow">
            <a:avLst>
              <a:gd fmla="val 50000" name="adj1"/>
              <a:gd fmla="val 50000" name="adj2"/>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18" name="Google Shape;218;p31"/>
          <p:cNvSpPr txBox="1"/>
          <p:nvPr/>
        </p:nvSpPr>
        <p:spPr>
          <a:xfrm rot="-2575241">
            <a:off x="1056867" y="2924847"/>
            <a:ext cx="882838" cy="466969"/>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fr" sz="1500">
                <a:solidFill>
                  <a:srgbClr val="1C4587"/>
                </a:solidFill>
              </a:rPr>
              <a:t>more</a:t>
            </a:r>
            <a:endParaRPr b="1" sz="1500">
              <a:solidFill>
                <a:srgbClr val="1C4587"/>
              </a:solidFill>
            </a:endParaRPr>
          </a:p>
        </p:txBody>
      </p:sp>
      <p:sp>
        <p:nvSpPr>
          <p:cNvPr id="219" name="Google Shape;219;p31"/>
          <p:cNvSpPr txBox="1"/>
          <p:nvPr/>
        </p:nvSpPr>
        <p:spPr>
          <a:xfrm rot="-2575241">
            <a:off x="2021967" y="1982247"/>
            <a:ext cx="882838" cy="466969"/>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fr" sz="1500">
                <a:solidFill>
                  <a:srgbClr val="1155CC"/>
                </a:solidFill>
              </a:rPr>
              <a:t>control</a:t>
            </a:r>
            <a:endParaRPr b="1" sz="1500">
              <a:solidFill>
                <a:srgbClr val="1155CC"/>
              </a:solidFill>
            </a:endParaRPr>
          </a:p>
        </p:txBody>
      </p:sp>
      <p:sp>
        <p:nvSpPr>
          <p:cNvPr id="220" name="Google Shape;220;p31"/>
          <p:cNvSpPr txBox="1"/>
          <p:nvPr/>
        </p:nvSpPr>
        <p:spPr>
          <a:xfrm rot="-2575241">
            <a:off x="2987067" y="1039647"/>
            <a:ext cx="882838" cy="466969"/>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fr" sz="1500">
                <a:solidFill>
                  <a:srgbClr val="3C78D8"/>
                </a:solidFill>
              </a:rPr>
              <a:t>less</a:t>
            </a:r>
            <a:endParaRPr b="1" sz="1500">
              <a:solidFill>
                <a:srgbClr val="3C78D8"/>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1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1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1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9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0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0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0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0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1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0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0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0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0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1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2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32"/>
          <p:cNvSpPr txBox="1"/>
          <p:nvPr/>
        </p:nvSpPr>
        <p:spPr>
          <a:xfrm>
            <a:off x="684700" y="3738827"/>
            <a:ext cx="1278900" cy="384900"/>
          </a:xfrm>
          <a:prstGeom prst="rect">
            <a:avLst/>
          </a:prstGeom>
          <a:solidFill>
            <a:srgbClr val="3D85C6"/>
          </a:solidFill>
          <a:ln cap="flat" cmpd="sng" w="9525">
            <a:solidFill>
              <a:srgbClr val="3D85C6"/>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fr" sz="1300">
                <a:solidFill>
                  <a:srgbClr val="F7F7F8"/>
                </a:solidFill>
              </a:rPr>
              <a:t>Server</a:t>
            </a:r>
            <a:endParaRPr b="1" sz="1300">
              <a:solidFill>
                <a:srgbClr val="F7F7F8"/>
              </a:solidFill>
            </a:endParaRPr>
          </a:p>
        </p:txBody>
      </p:sp>
      <p:sp>
        <p:nvSpPr>
          <p:cNvPr id="226" name="Google Shape;226;p32"/>
          <p:cNvSpPr txBox="1"/>
          <p:nvPr/>
        </p:nvSpPr>
        <p:spPr>
          <a:xfrm>
            <a:off x="684700" y="4136476"/>
            <a:ext cx="1278900" cy="384900"/>
          </a:xfrm>
          <a:prstGeom prst="rect">
            <a:avLst/>
          </a:prstGeom>
          <a:solidFill>
            <a:srgbClr val="3D85C6"/>
          </a:solidFill>
          <a:ln cap="flat" cmpd="sng" w="9525">
            <a:solidFill>
              <a:srgbClr val="3D85C6"/>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fr" sz="1300">
                <a:solidFill>
                  <a:srgbClr val="F7F7F8"/>
                </a:solidFill>
              </a:rPr>
              <a:t>Storage</a:t>
            </a:r>
            <a:endParaRPr b="1" sz="1300">
              <a:solidFill>
                <a:srgbClr val="F7F7F8"/>
              </a:solidFill>
            </a:endParaRPr>
          </a:p>
        </p:txBody>
      </p:sp>
      <p:sp>
        <p:nvSpPr>
          <p:cNvPr id="227" name="Google Shape;227;p32"/>
          <p:cNvSpPr txBox="1"/>
          <p:nvPr/>
        </p:nvSpPr>
        <p:spPr>
          <a:xfrm>
            <a:off x="684700" y="4534145"/>
            <a:ext cx="1278900" cy="384900"/>
          </a:xfrm>
          <a:prstGeom prst="rect">
            <a:avLst/>
          </a:prstGeom>
          <a:solidFill>
            <a:srgbClr val="3D85C6"/>
          </a:solidFill>
          <a:ln cap="flat" cmpd="sng" w="9525">
            <a:solidFill>
              <a:srgbClr val="3D85C6"/>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fr" sz="1300">
                <a:solidFill>
                  <a:srgbClr val="F7F7F8"/>
                </a:solidFill>
              </a:rPr>
              <a:t>Networking</a:t>
            </a:r>
            <a:endParaRPr b="1" sz="1300">
              <a:solidFill>
                <a:srgbClr val="F7F7F8"/>
              </a:solidFill>
            </a:endParaRPr>
          </a:p>
        </p:txBody>
      </p:sp>
      <p:sp>
        <p:nvSpPr>
          <p:cNvPr id="228" name="Google Shape;228;p32"/>
          <p:cNvSpPr txBox="1"/>
          <p:nvPr/>
        </p:nvSpPr>
        <p:spPr>
          <a:xfrm>
            <a:off x="684700" y="2545825"/>
            <a:ext cx="1278900" cy="384900"/>
          </a:xfrm>
          <a:prstGeom prst="rect">
            <a:avLst/>
          </a:prstGeom>
          <a:solidFill>
            <a:srgbClr val="3D85C6"/>
          </a:solidFill>
          <a:ln cap="flat" cmpd="sng" w="9525">
            <a:solidFill>
              <a:srgbClr val="3D85C6"/>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fr" sz="1300">
                <a:solidFill>
                  <a:srgbClr val="F7F7F8"/>
                </a:solidFill>
              </a:rPr>
              <a:t>Middleware</a:t>
            </a:r>
            <a:endParaRPr b="1" sz="1300">
              <a:solidFill>
                <a:srgbClr val="F7F7F8"/>
              </a:solidFill>
            </a:endParaRPr>
          </a:p>
        </p:txBody>
      </p:sp>
      <p:sp>
        <p:nvSpPr>
          <p:cNvPr id="229" name="Google Shape;229;p32"/>
          <p:cNvSpPr txBox="1"/>
          <p:nvPr/>
        </p:nvSpPr>
        <p:spPr>
          <a:xfrm>
            <a:off x="684700" y="2943474"/>
            <a:ext cx="1278900" cy="384900"/>
          </a:xfrm>
          <a:prstGeom prst="rect">
            <a:avLst/>
          </a:prstGeom>
          <a:solidFill>
            <a:srgbClr val="3D85C6"/>
          </a:solidFill>
          <a:ln cap="flat" cmpd="sng" w="9525">
            <a:solidFill>
              <a:srgbClr val="3D85C6"/>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fr" sz="1300">
                <a:solidFill>
                  <a:srgbClr val="F7F7F8"/>
                </a:solidFill>
              </a:rPr>
              <a:t>O/S</a:t>
            </a:r>
            <a:endParaRPr b="1" sz="1300">
              <a:solidFill>
                <a:srgbClr val="F7F7F8"/>
              </a:solidFill>
            </a:endParaRPr>
          </a:p>
        </p:txBody>
      </p:sp>
      <p:sp>
        <p:nvSpPr>
          <p:cNvPr id="230" name="Google Shape;230;p32"/>
          <p:cNvSpPr txBox="1"/>
          <p:nvPr/>
        </p:nvSpPr>
        <p:spPr>
          <a:xfrm>
            <a:off x="684700" y="3341143"/>
            <a:ext cx="1278900" cy="384900"/>
          </a:xfrm>
          <a:prstGeom prst="rect">
            <a:avLst/>
          </a:prstGeom>
          <a:solidFill>
            <a:srgbClr val="3D85C6"/>
          </a:solidFill>
          <a:ln cap="flat" cmpd="sng" w="9525">
            <a:solidFill>
              <a:srgbClr val="3D85C6"/>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fr" sz="1300">
                <a:solidFill>
                  <a:srgbClr val="F7F7F8"/>
                </a:solidFill>
              </a:rPr>
              <a:t>Virtualization</a:t>
            </a:r>
            <a:endParaRPr b="1" sz="1300">
              <a:solidFill>
                <a:srgbClr val="F7F7F8"/>
              </a:solidFill>
            </a:endParaRPr>
          </a:p>
        </p:txBody>
      </p:sp>
      <p:sp>
        <p:nvSpPr>
          <p:cNvPr id="231" name="Google Shape;231;p32"/>
          <p:cNvSpPr txBox="1"/>
          <p:nvPr/>
        </p:nvSpPr>
        <p:spPr>
          <a:xfrm>
            <a:off x="684700" y="1352800"/>
            <a:ext cx="1278900" cy="384900"/>
          </a:xfrm>
          <a:prstGeom prst="rect">
            <a:avLst/>
          </a:prstGeom>
          <a:solidFill>
            <a:srgbClr val="3D85C6"/>
          </a:solidFill>
          <a:ln cap="flat" cmpd="sng" w="9525">
            <a:solidFill>
              <a:srgbClr val="3D85C6"/>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fr" sz="1300">
                <a:solidFill>
                  <a:srgbClr val="F7F7F8"/>
                </a:solidFill>
              </a:rPr>
              <a:t>Application</a:t>
            </a:r>
            <a:endParaRPr b="1" sz="1300">
              <a:solidFill>
                <a:srgbClr val="F7F7F8"/>
              </a:solidFill>
            </a:endParaRPr>
          </a:p>
        </p:txBody>
      </p:sp>
      <p:sp>
        <p:nvSpPr>
          <p:cNvPr id="232" name="Google Shape;232;p32"/>
          <p:cNvSpPr txBox="1"/>
          <p:nvPr/>
        </p:nvSpPr>
        <p:spPr>
          <a:xfrm>
            <a:off x="684700" y="1750449"/>
            <a:ext cx="1278900" cy="384900"/>
          </a:xfrm>
          <a:prstGeom prst="rect">
            <a:avLst/>
          </a:prstGeom>
          <a:solidFill>
            <a:srgbClr val="3D85C6"/>
          </a:solidFill>
          <a:ln cap="flat" cmpd="sng" w="9525">
            <a:solidFill>
              <a:srgbClr val="3D85C6"/>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fr" sz="1300">
                <a:solidFill>
                  <a:srgbClr val="F7F7F8"/>
                </a:solidFill>
              </a:rPr>
              <a:t>Data</a:t>
            </a:r>
            <a:endParaRPr b="1" sz="1300">
              <a:solidFill>
                <a:srgbClr val="F7F7F8"/>
              </a:solidFill>
            </a:endParaRPr>
          </a:p>
        </p:txBody>
      </p:sp>
      <p:sp>
        <p:nvSpPr>
          <p:cNvPr id="233" name="Google Shape;233;p32"/>
          <p:cNvSpPr txBox="1"/>
          <p:nvPr/>
        </p:nvSpPr>
        <p:spPr>
          <a:xfrm>
            <a:off x="684700" y="2148118"/>
            <a:ext cx="1278900" cy="384900"/>
          </a:xfrm>
          <a:prstGeom prst="rect">
            <a:avLst/>
          </a:prstGeom>
          <a:solidFill>
            <a:srgbClr val="3D85C6"/>
          </a:solidFill>
          <a:ln cap="flat" cmpd="sng" w="9525">
            <a:solidFill>
              <a:srgbClr val="3D85C6"/>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fr" sz="1300">
                <a:solidFill>
                  <a:srgbClr val="F7F7F8"/>
                </a:solidFill>
              </a:rPr>
              <a:t>Runtime</a:t>
            </a:r>
            <a:endParaRPr b="1" sz="1300">
              <a:solidFill>
                <a:srgbClr val="F7F7F8"/>
              </a:solidFill>
            </a:endParaRPr>
          </a:p>
        </p:txBody>
      </p:sp>
      <p:sp>
        <p:nvSpPr>
          <p:cNvPr id="234" name="Google Shape;234;p32"/>
          <p:cNvSpPr txBox="1"/>
          <p:nvPr/>
        </p:nvSpPr>
        <p:spPr>
          <a:xfrm>
            <a:off x="684700" y="742950"/>
            <a:ext cx="1419900" cy="38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fr">
                <a:solidFill>
                  <a:srgbClr val="980000"/>
                </a:solidFill>
              </a:rPr>
              <a:t>On Premises</a:t>
            </a:r>
            <a:endParaRPr b="1">
              <a:solidFill>
                <a:srgbClr val="980000"/>
              </a:solidFill>
            </a:endParaRPr>
          </a:p>
        </p:txBody>
      </p:sp>
      <p:sp>
        <p:nvSpPr>
          <p:cNvPr id="235" name="Google Shape;235;p32"/>
          <p:cNvSpPr txBox="1"/>
          <p:nvPr/>
        </p:nvSpPr>
        <p:spPr>
          <a:xfrm>
            <a:off x="2489850" y="586650"/>
            <a:ext cx="1419900" cy="38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fr">
                <a:solidFill>
                  <a:srgbClr val="980000"/>
                </a:solidFill>
              </a:rPr>
              <a:t>Infrastructure</a:t>
            </a:r>
            <a:endParaRPr b="1">
              <a:solidFill>
                <a:srgbClr val="980000"/>
              </a:solidFill>
            </a:endParaRPr>
          </a:p>
          <a:p>
            <a:pPr indent="0" lvl="0" marL="0" rtl="0" algn="l">
              <a:spcBef>
                <a:spcPts val="0"/>
              </a:spcBef>
              <a:spcAft>
                <a:spcPts val="0"/>
              </a:spcAft>
              <a:buClr>
                <a:schemeClr val="dk1"/>
              </a:buClr>
              <a:buSzPts val="1100"/>
              <a:buFont typeface="Arial"/>
              <a:buNone/>
            </a:pPr>
            <a:r>
              <a:rPr b="1" lang="fr">
                <a:solidFill>
                  <a:srgbClr val="980000"/>
                </a:solidFill>
              </a:rPr>
              <a:t>as a Service</a:t>
            </a:r>
            <a:endParaRPr b="1">
              <a:solidFill>
                <a:srgbClr val="980000"/>
              </a:solidFill>
            </a:endParaRPr>
          </a:p>
          <a:p>
            <a:pPr indent="0" lvl="0" marL="0" rtl="0" algn="l">
              <a:spcBef>
                <a:spcPts val="0"/>
              </a:spcBef>
              <a:spcAft>
                <a:spcPts val="0"/>
              </a:spcAft>
              <a:buNone/>
            </a:pPr>
            <a:r>
              <a:t/>
            </a:r>
            <a:endParaRPr b="1">
              <a:solidFill>
                <a:srgbClr val="980000"/>
              </a:solidFill>
            </a:endParaRPr>
          </a:p>
        </p:txBody>
      </p:sp>
      <p:sp>
        <p:nvSpPr>
          <p:cNvPr id="236" name="Google Shape;236;p32"/>
          <p:cNvSpPr txBox="1"/>
          <p:nvPr/>
        </p:nvSpPr>
        <p:spPr>
          <a:xfrm>
            <a:off x="4295000" y="586650"/>
            <a:ext cx="1419900" cy="38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fr">
                <a:solidFill>
                  <a:srgbClr val="980000"/>
                </a:solidFill>
              </a:rPr>
              <a:t>Platform as a</a:t>
            </a:r>
            <a:endParaRPr b="1">
              <a:solidFill>
                <a:srgbClr val="980000"/>
              </a:solidFill>
            </a:endParaRPr>
          </a:p>
          <a:p>
            <a:pPr indent="0" lvl="0" marL="0" rtl="0" algn="l">
              <a:spcBef>
                <a:spcPts val="0"/>
              </a:spcBef>
              <a:spcAft>
                <a:spcPts val="0"/>
              </a:spcAft>
              <a:buClr>
                <a:schemeClr val="dk1"/>
              </a:buClr>
              <a:buSzPts val="1100"/>
              <a:buFont typeface="Arial"/>
              <a:buNone/>
            </a:pPr>
            <a:r>
              <a:rPr b="1" lang="fr">
                <a:solidFill>
                  <a:srgbClr val="980000"/>
                </a:solidFill>
              </a:rPr>
              <a:t>Service</a:t>
            </a:r>
            <a:endParaRPr b="1">
              <a:solidFill>
                <a:srgbClr val="980000"/>
              </a:solidFill>
            </a:endParaRPr>
          </a:p>
          <a:p>
            <a:pPr indent="0" lvl="0" marL="0" rtl="0" algn="l">
              <a:spcBef>
                <a:spcPts val="0"/>
              </a:spcBef>
              <a:spcAft>
                <a:spcPts val="0"/>
              </a:spcAft>
              <a:buNone/>
            </a:pPr>
            <a:r>
              <a:t/>
            </a:r>
            <a:endParaRPr b="1">
              <a:solidFill>
                <a:srgbClr val="980000"/>
              </a:solidFill>
            </a:endParaRPr>
          </a:p>
        </p:txBody>
      </p:sp>
      <p:sp>
        <p:nvSpPr>
          <p:cNvPr id="237" name="Google Shape;237;p32"/>
          <p:cNvSpPr txBox="1"/>
          <p:nvPr/>
        </p:nvSpPr>
        <p:spPr>
          <a:xfrm>
            <a:off x="6100150" y="586650"/>
            <a:ext cx="1419900" cy="38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fr">
                <a:solidFill>
                  <a:srgbClr val="980000"/>
                </a:solidFill>
              </a:rPr>
              <a:t>Software as a</a:t>
            </a:r>
            <a:endParaRPr b="1">
              <a:solidFill>
                <a:srgbClr val="980000"/>
              </a:solidFill>
            </a:endParaRPr>
          </a:p>
          <a:p>
            <a:pPr indent="0" lvl="0" marL="0" rtl="0" algn="l">
              <a:spcBef>
                <a:spcPts val="0"/>
              </a:spcBef>
              <a:spcAft>
                <a:spcPts val="0"/>
              </a:spcAft>
              <a:buClr>
                <a:schemeClr val="dk1"/>
              </a:buClr>
              <a:buSzPts val="1100"/>
              <a:buFont typeface="Arial"/>
              <a:buNone/>
            </a:pPr>
            <a:r>
              <a:rPr b="1" lang="fr">
                <a:solidFill>
                  <a:srgbClr val="980000"/>
                </a:solidFill>
              </a:rPr>
              <a:t>Service</a:t>
            </a:r>
            <a:endParaRPr b="1">
              <a:solidFill>
                <a:srgbClr val="980000"/>
              </a:solidFill>
            </a:endParaRPr>
          </a:p>
          <a:p>
            <a:pPr indent="0" lvl="0" marL="0" rtl="0" algn="l">
              <a:spcBef>
                <a:spcPts val="0"/>
              </a:spcBef>
              <a:spcAft>
                <a:spcPts val="0"/>
              </a:spcAft>
              <a:buNone/>
            </a:pPr>
            <a:r>
              <a:t/>
            </a:r>
            <a:endParaRPr b="1">
              <a:solidFill>
                <a:srgbClr val="980000"/>
              </a:solidFill>
            </a:endParaRPr>
          </a:p>
        </p:txBody>
      </p:sp>
      <p:sp>
        <p:nvSpPr>
          <p:cNvPr id="238" name="Google Shape;238;p32"/>
          <p:cNvSpPr/>
          <p:nvPr/>
        </p:nvSpPr>
        <p:spPr>
          <a:xfrm>
            <a:off x="7549225" y="4400550"/>
            <a:ext cx="147300" cy="147300"/>
          </a:xfrm>
          <a:prstGeom prst="rect">
            <a:avLst/>
          </a:prstGeom>
          <a:solidFill>
            <a:srgbClr val="E0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39" name="Google Shape;239;p32"/>
          <p:cNvSpPr/>
          <p:nvPr/>
        </p:nvSpPr>
        <p:spPr>
          <a:xfrm>
            <a:off x="7549225" y="4662350"/>
            <a:ext cx="147300" cy="147300"/>
          </a:xfrm>
          <a:prstGeom prst="rect">
            <a:avLst/>
          </a:prstGeom>
          <a:solidFill>
            <a:srgbClr val="3D85C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0" name="Google Shape;240;p32"/>
          <p:cNvSpPr txBox="1"/>
          <p:nvPr/>
        </p:nvSpPr>
        <p:spPr>
          <a:xfrm>
            <a:off x="7647300" y="4568600"/>
            <a:ext cx="1419900" cy="33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fr" sz="900"/>
              <a:t>Managed by Customer</a:t>
            </a:r>
            <a:endParaRPr b="1" sz="900"/>
          </a:p>
        </p:txBody>
      </p:sp>
      <p:sp>
        <p:nvSpPr>
          <p:cNvPr id="241" name="Google Shape;241;p32"/>
          <p:cNvSpPr txBox="1"/>
          <p:nvPr/>
        </p:nvSpPr>
        <p:spPr>
          <a:xfrm>
            <a:off x="7532400" y="4306800"/>
            <a:ext cx="1802100" cy="33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fr" sz="900"/>
              <a:t>Managed by the provider</a:t>
            </a:r>
            <a:endParaRPr b="1" sz="900"/>
          </a:p>
        </p:txBody>
      </p:sp>
      <p:sp>
        <p:nvSpPr>
          <p:cNvPr id="242" name="Google Shape;242;p32"/>
          <p:cNvSpPr txBox="1"/>
          <p:nvPr/>
        </p:nvSpPr>
        <p:spPr>
          <a:xfrm>
            <a:off x="2489850" y="3738827"/>
            <a:ext cx="1278900" cy="384900"/>
          </a:xfrm>
          <a:prstGeom prst="rect">
            <a:avLst/>
          </a:prstGeom>
          <a:solidFill>
            <a:srgbClr val="E06666"/>
          </a:solidFill>
          <a:ln cap="flat" cmpd="sng" w="9525">
            <a:solidFill>
              <a:srgbClr val="3D85C6"/>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fr" sz="1300">
                <a:solidFill>
                  <a:srgbClr val="F7F7F8"/>
                </a:solidFill>
              </a:rPr>
              <a:t>Server</a:t>
            </a:r>
            <a:endParaRPr b="1" sz="1300">
              <a:solidFill>
                <a:srgbClr val="F7F7F8"/>
              </a:solidFill>
            </a:endParaRPr>
          </a:p>
        </p:txBody>
      </p:sp>
      <p:sp>
        <p:nvSpPr>
          <p:cNvPr id="243" name="Google Shape;243;p32"/>
          <p:cNvSpPr txBox="1"/>
          <p:nvPr/>
        </p:nvSpPr>
        <p:spPr>
          <a:xfrm>
            <a:off x="2489850" y="4136476"/>
            <a:ext cx="1278900" cy="384900"/>
          </a:xfrm>
          <a:prstGeom prst="rect">
            <a:avLst/>
          </a:prstGeom>
          <a:solidFill>
            <a:srgbClr val="E06666"/>
          </a:solidFill>
          <a:ln cap="flat" cmpd="sng" w="9525">
            <a:solidFill>
              <a:srgbClr val="3D85C6"/>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fr" sz="1300">
                <a:solidFill>
                  <a:srgbClr val="F7F7F8"/>
                </a:solidFill>
              </a:rPr>
              <a:t>Storage</a:t>
            </a:r>
            <a:endParaRPr b="1" sz="1300">
              <a:solidFill>
                <a:srgbClr val="F7F7F8"/>
              </a:solidFill>
            </a:endParaRPr>
          </a:p>
        </p:txBody>
      </p:sp>
      <p:sp>
        <p:nvSpPr>
          <p:cNvPr id="244" name="Google Shape;244;p32"/>
          <p:cNvSpPr txBox="1"/>
          <p:nvPr/>
        </p:nvSpPr>
        <p:spPr>
          <a:xfrm>
            <a:off x="2489850" y="4534145"/>
            <a:ext cx="1278900" cy="384900"/>
          </a:xfrm>
          <a:prstGeom prst="rect">
            <a:avLst/>
          </a:prstGeom>
          <a:solidFill>
            <a:srgbClr val="E06666"/>
          </a:solidFill>
          <a:ln cap="flat" cmpd="sng" w="9525">
            <a:solidFill>
              <a:srgbClr val="3D85C6"/>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fr" sz="1300">
                <a:solidFill>
                  <a:srgbClr val="F7F7F8"/>
                </a:solidFill>
              </a:rPr>
              <a:t>Networking</a:t>
            </a:r>
            <a:endParaRPr b="1" sz="1300">
              <a:solidFill>
                <a:srgbClr val="F7F7F8"/>
              </a:solidFill>
            </a:endParaRPr>
          </a:p>
        </p:txBody>
      </p:sp>
      <p:sp>
        <p:nvSpPr>
          <p:cNvPr id="245" name="Google Shape;245;p32"/>
          <p:cNvSpPr txBox="1"/>
          <p:nvPr/>
        </p:nvSpPr>
        <p:spPr>
          <a:xfrm>
            <a:off x="2489850" y="2545825"/>
            <a:ext cx="1278900" cy="384900"/>
          </a:xfrm>
          <a:prstGeom prst="rect">
            <a:avLst/>
          </a:prstGeom>
          <a:solidFill>
            <a:srgbClr val="3D85C6"/>
          </a:solidFill>
          <a:ln cap="flat" cmpd="sng" w="9525">
            <a:solidFill>
              <a:srgbClr val="3D85C6"/>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fr" sz="1300">
                <a:solidFill>
                  <a:srgbClr val="F7F7F8"/>
                </a:solidFill>
              </a:rPr>
              <a:t>Middleware</a:t>
            </a:r>
            <a:endParaRPr b="1" sz="1300">
              <a:solidFill>
                <a:srgbClr val="F7F7F8"/>
              </a:solidFill>
            </a:endParaRPr>
          </a:p>
        </p:txBody>
      </p:sp>
      <p:sp>
        <p:nvSpPr>
          <p:cNvPr id="246" name="Google Shape;246;p32"/>
          <p:cNvSpPr txBox="1"/>
          <p:nvPr/>
        </p:nvSpPr>
        <p:spPr>
          <a:xfrm>
            <a:off x="2489850" y="2943474"/>
            <a:ext cx="1278900" cy="384900"/>
          </a:xfrm>
          <a:prstGeom prst="rect">
            <a:avLst/>
          </a:prstGeom>
          <a:solidFill>
            <a:srgbClr val="3D85C6"/>
          </a:solidFill>
          <a:ln cap="flat" cmpd="sng" w="9525">
            <a:solidFill>
              <a:srgbClr val="3D85C6"/>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fr" sz="1300">
                <a:solidFill>
                  <a:srgbClr val="F7F7F8"/>
                </a:solidFill>
              </a:rPr>
              <a:t>O/S</a:t>
            </a:r>
            <a:endParaRPr b="1" sz="1300">
              <a:solidFill>
                <a:srgbClr val="F7F7F8"/>
              </a:solidFill>
            </a:endParaRPr>
          </a:p>
        </p:txBody>
      </p:sp>
      <p:sp>
        <p:nvSpPr>
          <p:cNvPr id="247" name="Google Shape;247;p32"/>
          <p:cNvSpPr txBox="1"/>
          <p:nvPr/>
        </p:nvSpPr>
        <p:spPr>
          <a:xfrm>
            <a:off x="2489850" y="3341143"/>
            <a:ext cx="1278900" cy="384900"/>
          </a:xfrm>
          <a:prstGeom prst="rect">
            <a:avLst/>
          </a:prstGeom>
          <a:solidFill>
            <a:srgbClr val="E06666"/>
          </a:solidFill>
          <a:ln cap="flat" cmpd="sng" w="9525">
            <a:solidFill>
              <a:srgbClr val="3D85C6"/>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fr" sz="1300">
                <a:solidFill>
                  <a:srgbClr val="F7F7F8"/>
                </a:solidFill>
              </a:rPr>
              <a:t>Virtualization</a:t>
            </a:r>
            <a:endParaRPr b="1" sz="1300">
              <a:solidFill>
                <a:srgbClr val="F7F7F8"/>
              </a:solidFill>
            </a:endParaRPr>
          </a:p>
        </p:txBody>
      </p:sp>
      <p:sp>
        <p:nvSpPr>
          <p:cNvPr id="248" name="Google Shape;248;p32"/>
          <p:cNvSpPr txBox="1"/>
          <p:nvPr/>
        </p:nvSpPr>
        <p:spPr>
          <a:xfrm>
            <a:off x="2489850" y="1352800"/>
            <a:ext cx="1278900" cy="384900"/>
          </a:xfrm>
          <a:prstGeom prst="rect">
            <a:avLst/>
          </a:prstGeom>
          <a:solidFill>
            <a:srgbClr val="3D85C6"/>
          </a:solidFill>
          <a:ln cap="flat" cmpd="sng" w="9525">
            <a:solidFill>
              <a:srgbClr val="3D85C6"/>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fr" sz="1300">
                <a:solidFill>
                  <a:srgbClr val="F7F7F8"/>
                </a:solidFill>
              </a:rPr>
              <a:t>Application</a:t>
            </a:r>
            <a:endParaRPr b="1" sz="1300">
              <a:solidFill>
                <a:srgbClr val="F7F7F8"/>
              </a:solidFill>
            </a:endParaRPr>
          </a:p>
        </p:txBody>
      </p:sp>
      <p:sp>
        <p:nvSpPr>
          <p:cNvPr id="249" name="Google Shape;249;p32"/>
          <p:cNvSpPr txBox="1"/>
          <p:nvPr/>
        </p:nvSpPr>
        <p:spPr>
          <a:xfrm>
            <a:off x="2489850" y="1750449"/>
            <a:ext cx="1278900" cy="384900"/>
          </a:xfrm>
          <a:prstGeom prst="rect">
            <a:avLst/>
          </a:prstGeom>
          <a:solidFill>
            <a:srgbClr val="3D85C6"/>
          </a:solidFill>
          <a:ln cap="flat" cmpd="sng" w="9525">
            <a:solidFill>
              <a:srgbClr val="3D85C6"/>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fr" sz="1300">
                <a:solidFill>
                  <a:srgbClr val="F7F7F8"/>
                </a:solidFill>
              </a:rPr>
              <a:t>Data</a:t>
            </a:r>
            <a:endParaRPr b="1" sz="1300">
              <a:solidFill>
                <a:srgbClr val="F7F7F8"/>
              </a:solidFill>
            </a:endParaRPr>
          </a:p>
        </p:txBody>
      </p:sp>
      <p:sp>
        <p:nvSpPr>
          <p:cNvPr id="250" name="Google Shape;250;p32"/>
          <p:cNvSpPr txBox="1"/>
          <p:nvPr/>
        </p:nvSpPr>
        <p:spPr>
          <a:xfrm>
            <a:off x="2489850" y="2148118"/>
            <a:ext cx="1278900" cy="384900"/>
          </a:xfrm>
          <a:prstGeom prst="rect">
            <a:avLst/>
          </a:prstGeom>
          <a:solidFill>
            <a:srgbClr val="3D85C6"/>
          </a:solidFill>
          <a:ln cap="flat" cmpd="sng" w="9525">
            <a:solidFill>
              <a:srgbClr val="3D85C6"/>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fr" sz="1300">
                <a:solidFill>
                  <a:srgbClr val="F7F7F8"/>
                </a:solidFill>
              </a:rPr>
              <a:t>Runtime</a:t>
            </a:r>
            <a:endParaRPr b="1" sz="1300">
              <a:solidFill>
                <a:srgbClr val="F7F7F8"/>
              </a:solidFill>
            </a:endParaRPr>
          </a:p>
        </p:txBody>
      </p:sp>
      <p:sp>
        <p:nvSpPr>
          <p:cNvPr id="251" name="Google Shape;251;p32"/>
          <p:cNvSpPr txBox="1"/>
          <p:nvPr/>
        </p:nvSpPr>
        <p:spPr>
          <a:xfrm>
            <a:off x="4343050" y="3738827"/>
            <a:ext cx="1278900" cy="384900"/>
          </a:xfrm>
          <a:prstGeom prst="rect">
            <a:avLst/>
          </a:prstGeom>
          <a:solidFill>
            <a:srgbClr val="E06666"/>
          </a:solidFill>
          <a:ln cap="flat" cmpd="sng" w="9525">
            <a:solidFill>
              <a:srgbClr val="3D85C6"/>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fr" sz="1300">
                <a:solidFill>
                  <a:srgbClr val="F7F7F8"/>
                </a:solidFill>
              </a:rPr>
              <a:t>Server</a:t>
            </a:r>
            <a:endParaRPr b="1" sz="1300">
              <a:solidFill>
                <a:srgbClr val="F7F7F8"/>
              </a:solidFill>
            </a:endParaRPr>
          </a:p>
        </p:txBody>
      </p:sp>
      <p:sp>
        <p:nvSpPr>
          <p:cNvPr id="252" name="Google Shape;252;p32"/>
          <p:cNvSpPr txBox="1"/>
          <p:nvPr/>
        </p:nvSpPr>
        <p:spPr>
          <a:xfrm>
            <a:off x="4343050" y="4136476"/>
            <a:ext cx="1278900" cy="384900"/>
          </a:xfrm>
          <a:prstGeom prst="rect">
            <a:avLst/>
          </a:prstGeom>
          <a:solidFill>
            <a:srgbClr val="E06666"/>
          </a:solidFill>
          <a:ln cap="flat" cmpd="sng" w="9525">
            <a:solidFill>
              <a:srgbClr val="3D85C6"/>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fr" sz="1300">
                <a:solidFill>
                  <a:srgbClr val="F7F7F8"/>
                </a:solidFill>
              </a:rPr>
              <a:t>Storage</a:t>
            </a:r>
            <a:endParaRPr b="1" sz="1300">
              <a:solidFill>
                <a:srgbClr val="F7F7F8"/>
              </a:solidFill>
            </a:endParaRPr>
          </a:p>
        </p:txBody>
      </p:sp>
      <p:sp>
        <p:nvSpPr>
          <p:cNvPr id="253" name="Google Shape;253;p32"/>
          <p:cNvSpPr txBox="1"/>
          <p:nvPr/>
        </p:nvSpPr>
        <p:spPr>
          <a:xfrm>
            <a:off x="4343050" y="4534145"/>
            <a:ext cx="1278900" cy="384900"/>
          </a:xfrm>
          <a:prstGeom prst="rect">
            <a:avLst/>
          </a:prstGeom>
          <a:solidFill>
            <a:srgbClr val="E06666"/>
          </a:solidFill>
          <a:ln cap="flat" cmpd="sng" w="9525">
            <a:solidFill>
              <a:srgbClr val="3D85C6"/>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fr" sz="1300">
                <a:solidFill>
                  <a:srgbClr val="F7F7F8"/>
                </a:solidFill>
              </a:rPr>
              <a:t>Networking</a:t>
            </a:r>
            <a:endParaRPr b="1" sz="1300">
              <a:solidFill>
                <a:srgbClr val="F7F7F8"/>
              </a:solidFill>
            </a:endParaRPr>
          </a:p>
        </p:txBody>
      </p:sp>
      <p:sp>
        <p:nvSpPr>
          <p:cNvPr id="254" name="Google Shape;254;p32"/>
          <p:cNvSpPr txBox="1"/>
          <p:nvPr/>
        </p:nvSpPr>
        <p:spPr>
          <a:xfrm>
            <a:off x="4343050" y="2545825"/>
            <a:ext cx="1278900" cy="384900"/>
          </a:xfrm>
          <a:prstGeom prst="rect">
            <a:avLst/>
          </a:prstGeom>
          <a:solidFill>
            <a:srgbClr val="E06666"/>
          </a:solidFill>
          <a:ln cap="flat" cmpd="sng" w="9525">
            <a:solidFill>
              <a:srgbClr val="3D85C6"/>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fr" sz="1300">
                <a:solidFill>
                  <a:srgbClr val="F7F7F8"/>
                </a:solidFill>
              </a:rPr>
              <a:t>Middleware</a:t>
            </a:r>
            <a:endParaRPr b="1" sz="1300">
              <a:solidFill>
                <a:srgbClr val="F7F7F8"/>
              </a:solidFill>
            </a:endParaRPr>
          </a:p>
        </p:txBody>
      </p:sp>
      <p:sp>
        <p:nvSpPr>
          <p:cNvPr id="255" name="Google Shape;255;p32"/>
          <p:cNvSpPr txBox="1"/>
          <p:nvPr/>
        </p:nvSpPr>
        <p:spPr>
          <a:xfrm>
            <a:off x="4343050" y="2943474"/>
            <a:ext cx="1278900" cy="384900"/>
          </a:xfrm>
          <a:prstGeom prst="rect">
            <a:avLst/>
          </a:prstGeom>
          <a:solidFill>
            <a:srgbClr val="E06666"/>
          </a:solidFill>
          <a:ln cap="flat" cmpd="sng" w="9525">
            <a:solidFill>
              <a:srgbClr val="3D85C6"/>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fr" sz="1300">
                <a:solidFill>
                  <a:srgbClr val="F7F7F8"/>
                </a:solidFill>
              </a:rPr>
              <a:t>O/S</a:t>
            </a:r>
            <a:endParaRPr b="1" sz="1300">
              <a:solidFill>
                <a:srgbClr val="F7F7F8"/>
              </a:solidFill>
            </a:endParaRPr>
          </a:p>
        </p:txBody>
      </p:sp>
      <p:sp>
        <p:nvSpPr>
          <p:cNvPr id="256" name="Google Shape;256;p32"/>
          <p:cNvSpPr txBox="1"/>
          <p:nvPr/>
        </p:nvSpPr>
        <p:spPr>
          <a:xfrm>
            <a:off x="4343050" y="3341143"/>
            <a:ext cx="1278900" cy="384900"/>
          </a:xfrm>
          <a:prstGeom prst="rect">
            <a:avLst/>
          </a:prstGeom>
          <a:solidFill>
            <a:srgbClr val="E06666"/>
          </a:solidFill>
          <a:ln cap="flat" cmpd="sng" w="9525">
            <a:solidFill>
              <a:srgbClr val="3D85C6"/>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fr" sz="1300">
                <a:solidFill>
                  <a:srgbClr val="F7F7F8"/>
                </a:solidFill>
              </a:rPr>
              <a:t>Virtualization</a:t>
            </a:r>
            <a:endParaRPr b="1" sz="1300">
              <a:solidFill>
                <a:srgbClr val="F7F7F8"/>
              </a:solidFill>
            </a:endParaRPr>
          </a:p>
        </p:txBody>
      </p:sp>
      <p:sp>
        <p:nvSpPr>
          <p:cNvPr id="257" name="Google Shape;257;p32"/>
          <p:cNvSpPr txBox="1"/>
          <p:nvPr/>
        </p:nvSpPr>
        <p:spPr>
          <a:xfrm>
            <a:off x="4343050" y="1352800"/>
            <a:ext cx="1278900" cy="384900"/>
          </a:xfrm>
          <a:prstGeom prst="rect">
            <a:avLst/>
          </a:prstGeom>
          <a:solidFill>
            <a:srgbClr val="3D85C6"/>
          </a:solidFill>
          <a:ln cap="flat" cmpd="sng" w="9525">
            <a:solidFill>
              <a:srgbClr val="3D85C6"/>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fr" sz="1300">
                <a:solidFill>
                  <a:srgbClr val="F7F7F8"/>
                </a:solidFill>
              </a:rPr>
              <a:t>Application</a:t>
            </a:r>
            <a:endParaRPr b="1" sz="1300">
              <a:solidFill>
                <a:srgbClr val="F7F7F8"/>
              </a:solidFill>
            </a:endParaRPr>
          </a:p>
        </p:txBody>
      </p:sp>
      <p:sp>
        <p:nvSpPr>
          <p:cNvPr id="258" name="Google Shape;258;p32"/>
          <p:cNvSpPr txBox="1"/>
          <p:nvPr/>
        </p:nvSpPr>
        <p:spPr>
          <a:xfrm>
            <a:off x="4343050" y="1750449"/>
            <a:ext cx="1278900" cy="384900"/>
          </a:xfrm>
          <a:prstGeom prst="rect">
            <a:avLst/>
          </a:prstGeom>
          <a:solidFill>
            <a:srgbClr val="3D85C6"/>
          </a:solidFill>
          <a:ln cap="flat" cmpd="sng" w="9525">
            <a:solidFill>
              <a:srgbClr val="3D85C6"/>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fr" sz="1300">
                <a:solidFill>
                  <a:srgbClr val="F7F7F8"/>
                </a:solidFill>
              </a:rPr>
              <a:t>Data</a:t>
            </a:r>
            <a:endParaRPr b="1" sz="1300">
              <a:solidFill>
                <a:srgbClr val="F7F7F8"/>
              </a:solidFill>
            </a:endParaRPr>
          </a:p>
        </p:txBody>
      </p:sp>
      <p:sp>
        <p:nvSpPr>
          <p:cNvPr id="259" name="Google Shape;259;p32"/>
          <p:cNvSpPr txBox="1"/>
          <p:nvPr/>
        </p:nvSpPr>
        <p:spPr>
          <a:xfrm>
            <a:off x="4343050" y="2148118"/>
            <a:ext cx="1278900" cy="384900"/>
          </a:xfrm>
          <a:prstGeom prst="rect">
            <a:avLst/>
          </a:prstGeom>
          <a:solidFill>
            <a:srgbClr val="E06666"/>
          </a:solidFill>
          <a:ln cap="flat" cmpd="sng" w="9525">
            <a:solidFill>
              <a:srgbClr val="3D85C6"/>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fr" sz="1300">
                <a:solidFill>
                  <a:srgbClr val="F7F7F8"/>
                </a:solidFill>
              </a:rPr>
              <a:t>Runtime</a:t>
            </a:r>
            <a:endParaRPr b="1" sz="1300">
              <a:solidFill>
                <a:srgbClr val="F7F7F8"/>
              </a:solidFill>
            </a:endParaRPr>
          </a:p>
        </p:txBody>
      </p:sp>
      <p:sp>
        <p:nvSpPr>
          <p:cNvPr id="260" name="Google Shape;260;p32"/>
          <p:cNvSpPr txBox="1"/>
          <p:nvPr/>
        </p:nvSpPr>
        <p:spPr>
          <a:xfrm>
            <a:off x="6148200" y="3738827"/>
            <a:ext cx="1278900" cy="384900"/>
          </a:xfrm>
          <a:prstGeom prst="rect">
            <a:avLst/>
          </a:prstGeom>
          <a:solidFill>
            <a:srgbClr val="E06666"/>
          </a:solidFill>
          <a:ln cap="flat" cmpd="sng" w="9525">
            <a:solidFill>
              <a:srgbClr val="3D85C6"/>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fr" sz="1300">
                <a:solidFill>
                  <a:srgbClr val="F7F7F8"/>
                </a:solidFill>
              </a:rPr>
              <a:t>Server</a:t>
            </a:r>
            <a:endParaRPr b="1" sz="1300">
              <a:solidFill>
                <a:srgbClr val="F7F7F8"/>
              </a:solidFill>
            </a:endParaRPr>
          </a:p>
        </p:txBody>
      </p:sp>
      <p:sp>
        <p:nvSpPr>
          <p:cNvPr id="261" name="Google Shape;261;p32"/>
          <p:cNvSpPr txBox="1"/>
          <p:nvPr/>
        </p:nvSpPr>
        <p:spPr>
          <a:xfrm>
            <a:off x="6148200" y="4136476"/>
            <a:ext cx="1278900" cy="384900"/>
          </a:xfrm>
          <a:prstGeom prst="rect">
            <a:avLst/>
          </a:prstGeom>
          <a:solidFill>
            <a:srgbClr val="E06666"/>
          </a:solidFill>
          <a:ln cap="flat" cmpd="sng" w="9525">
            <a:solidFill>
              <a:srgbClr val="3D85C6"/>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fr" sz="1300">
                <a:solidFill>
                  <a:srgbClr val="F7F7F8"/>
                </a:solidFill>
              </a:rPr>
              <a:t>Storage</a:t>
            </a:r>
            <a:endParaRPr b="1" sz="1300">
              <a:solidFill>
                <a:srgbClr val="F7F7F8"/>
              </a:solidFill>
            </a:endParaRPr>
          </a:p>
        </p:txBody>
      </p:sp>
      <p:sp>
        <p:nvSpPr>
          <p:cNvPr id="262" name="Google Shape;262;p32"/>
          <p:cNvSpPr txBox="1"/>
          <p:nvPr/>
        </p:nvSpPr>
        <p:spPr>
          <a:xfrm>
            <a:off x="6148200" y="4534145"/>
            <a:ext cx="1278900" cy="384900"/>
          </a:xfrm>
          <a:prstGeom prst="rect">
            <a:avLst/>
          </a:prstGeom>
          <a:solidFill>
            <a:srgbClr val="E06666"/>
          </a:solidFill>
          <a:ln cap="flat" cmpd="sng" w="9525">
            <a:solidFill>
              <a:srgbClr val="3D85C6"/>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fr" sz="1300">
                <a:solidFill>
                  <a:srgbClr val="F7F7F8"/>
                </a:solidFill>
              </a:rPr>
              <a:t>Networking</a:t>
            </a:r>
            <a:endParaRPr b="1" sz="1300">
              <a:solidFill>
                <a:srgbClr val="F7F7F8"/>
              </a:solidFill>
            </a:endParaRPr>
          </a:p>
        </p:txBody>
      </p:sp>
      <p:sp>
        <p:nvSpPr>
          <p:cNvPr id="263" name="Google Shape;263;p32"/>
          <p:cNvSpPr txBox="1"/>
          <p:nvPr/>
        </p:nvSpPr>
        <p:spPr>
          <a:xfrm>
            <a:off x="6148200" y="2545825"/>
            <a:ext cx="1278900" cy="384900"/>
          </a:xfrm>
          <a:prstGeom prst="rect">
            <a:avLst/>
          </a:prstGeom>
          <a:solidFill>
            <a:srgbClr val="E06666"/>
          </a:solidFill>
          <a:ln cap="flat" cmpd="sng" w="9525">
            <a:solidFill>
              <a:srgbClr val="3D85C6"/>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fr" sz="1300">
                <a:solidFill>
                  <a:srgbClr val="F7F7F8"/>
                </a:solidFill>
              </a:rPr>
              <a:t>Middleware</a:t>
            </a:r>
            <a:endParaRPr b="1" sz="1300">
              <a:solidFill>
                <a:srgbClr val="F7F7F8"/>
              </a:solidFill>
            </a:endParaRPr>
          </a:p>
        </p:txBody>
      </p:sp>
      <p:sp>
        <p:nvSpPr>
          <p:cNvPr id="264" name="Google Shape;264;p32"/>
          <p:cNvSpPr txBox="1"/>
          <p:nvPr/>
        </p:nvSpPr>
        <p:spPr>
          <a:xfrm>
            <a:off x="6148200" y="2943474"/>
            <a:ext cx="1278900" cy="384900"/>
          </a:xfrm>
          <a:prstGeom prst="rect">
            <a:avLst/>
          </a:prstGeom>
          <a:solidFill>
            <a:srgbClr val="E06666"/>
          </a:solidFill>
          <a:ln cap="flat" cmpd="sng" w="9525">
            <a:solidFill>
              <a:srgbClr val="3D85C6"/>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fr" sz="1300">
                <a:solidFill>
                  <a:srgbClr val="F7F7F8"/>
                </a:solidFill>
              </a:rPr>
              <a:t>O/S</a:t>
            </a:r>
            <a:endParaRPr b="1" sz="1300">
              <a:solidFill>
                <a:srgbClr val="F7F7F8"/>
              </a:solidFill>
            </a:endParaRPr>
          </a:p>
        </p:txBody>
      </p:sp>
      <p:sp>
        <p:nvSpPr>
          <p:cNvPr id="265" name="Google Shape;265;p32"/>
          <p:cNvSpPr txBox="1"/>
          <p:nvPr/>
        </p:nvSpPr>
        <p:spPr>
          <a:xfrm>
            <a:off x="6148200" y="3341143"/>
            <a:ext cx="1278900" cy="384900"/>
          </a:xfrm>
          <a:prstGeom prst="rect">
            <a:avLst/>
          </a:prstGeom>
          <a:solidFill>
            <a:srgbClr val="E06666"/>
          </a:solidFill>
          <a:ln cap="flat" cmpd="sng" w="9525">
            <a:solidFill>
              <a:srgbClr val="3D85C6"/>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fr" sz="1300">
                <a:solidFill>
                  <a:srgbClr val="F7F7F8"/>
                </a:solidFill>
              </a:rPr>
              <a:t>Virtualization</a:t>
            </a:r>
            <a:endParaRPr b="1" sz="1300">
              <a:solidFill>
                <a:srgbClr val="F7F7F8"/>
              </a:solidFill>
            </a:endParaRPr>
          </a:p>
        </p:txBody>
      </p:sp>
      <p:sp>
        <p:nvSpPr>
          <p:cNvPr id="266" name="Google Shape;266;p32"/>
          <p:cNvSpPr txBox="1"/>
          <p:nvPr/>
        </p:nvSpPr>
        <p:spPr>
          <a:xfrm>
            <a:off x="6148200" y="1352800"/>
            <a:ext cx="1278900" cy="384900"/>
          </a:xfrm>
          <a:prstGeom prst="rect">
            <a:avLst/>
          </a:prstGeom>
          <a:solidFill>
            <a:srgbClr val="E06666"/>
          </a:solidFill>
          <a:ln cap="flat" cmpd="sng" w="9525">
            <a:solidFill>
              <a:srgbClr val="3D85C6"/>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fr" sz="1300">
                <a:solidFill>
                  <a:srgbClr val="F7F7F8"/>
                </a:solidFill>
              </a:rPr>
              <a:t>Application</a:t>
            </a:r>
            <a:endParaRPr b="1" sz="1300">
              <a:solidFill>
                <a:srgbClr val="F7F7F8"/>
              </a:solidFill>
            </a:endParaRPr>
          </a:p>
        </p:txBody>
      </p:sp>
      <p:sp>
        <p:nvSpPr>
          <p:cNvPr id="267" name="Google Shape;267;p32"/>
          <p:cNvSpPr txBox="1"/>
          <p:nvPr/>
        </p:nvSpPr>
        <p:spPr>
          <a:xfrm>
            <a:off x="6148200" y="1750449"/>
            <a:ext cx="1278900" cy="384900"/>
          </a:xfrm>
          <a:prstGeom prst="rect">
            <a:avLst/>
          </a:prstGeom>
          <a:solidFill>
            <a:srgbClr val="E06666"/>
          </a:solidFill>
          <a:ln cap="flat" cmpd="sng" w="9525">
            <a:solidFill>
              <a:srgbClr val="3D85C6"/>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fr" sz="1300">
                <a:solidFill>
                  <a:srgbClr val="F7F7F8"/>
                </a:solidFill>
              </a:rPr>
              <a:t>Data</a:t>
            </a:r>
            <a:endParaRPr b="1" sz="1300">
              <a:solidFill>
                <a:srgbClr val="F7F7F8"/>
              </a:solidFill>
            </a:endParaRPr>
          </a:p>
        </p:txBody>
      </p:sp>
      <p:sp>
        <p:nvSpPr>
          <p:cNvPr id="268" name="Google Shape;268;p32"/>
          <p:cNvSpPr txBox="1"/>
          <p:nvPr/>
        </p:nvSpPr>
        <p:spPr>
          <a:xfrm>
            <a:off x="6148200" y="2148118"/>
            <a:ext cx="1278900" cy="384900"/>
          </a:xfrm>
          <a:prstGeom prst="rect">
            <a:avLst/>
          </a:prstGeom>
          <a:solidFill>
            <a:srgbClr val="E06666"/>
          </a:solidFill>
          <a:ln cap="flat" cmpd="sng" w="9525">
            <a:solidFill>
              <a:srgbClr val="3D85C6"/>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fr" sz="1300">
                <a:solidFill>
                  <a:srgbClr val="F7F7F8"/>
                </a:solidFill>
              </a:rPr>
              <a:t>Runtime</a:t>
            </a:r>
            <a:endParaRPr b="1" sz="1300">
              <a:solidFill>
                <a:srgbClr val="F7F7F8"/>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33"/>
          <p:cNvSpPr txBox="1"/>
          <p:nvPr/>
        </p:nvSpPr>
        <p:spPr>
          <a:xfrm>
            <a:off x="684750" y="976950"/>
            <a:ext cx="49833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sz="1900">
                <a:solidFill>
                  <a:srgbClr val="2A4194"/>
                </a:solidFill>
              </a:rPr>
              <a:t>Pricing of the Cloud – Quick Overview</a:t>
            </a:r>
            <a:endParaRPr b="1" sz="1900">
              <a:solidFill>
                <a:srgbClr val="2A4194"/>
              </a:solidFill>
            </a:endParaRPr>
          </a:p>
        </p:txBody>
      </p:sp>
      <p:sp>
        <p:nvSpPr>
          <p:cNvPr id="274" name="Google Shape;274;p33"/>
          <p:cNvSpPr txBox="1"/>
          <p:nvPr/>
        </p:nvSpPr>
        <p:spPr>
          <a:xfrm>
            <a:off x="1586025" y="1983125"/>
            <a:ext cx="6151800" cy="2031900"/>
          </a:xfrm>
          <a:prstGeom prst="rect">
            <a:avLst/>
          </a:prstGeom>
          <a:noFill/>
          <a:ln>
            <a:noFill/>
          </a:ln>
        </p:spPr>
        <p:txBody>
          <a:bodyPr anchorCtr="0" anchor="t" bIns="91425" lIns="91425" spcFirstLastPara="1" rIns="91425" wrap="square" tIns="91425">
            <a:spAutoFit/>
          </a:bodyPr>
          <a:lstStyle/>
          <a:p>
            <a:pPr indent="0" lvl="0" marL="0" rtl="0" algn="l">
              <a:lnSpc>
                <a:spcPct val="350000"/>
              </a:lnSpc>
              <a:spcBef>
                <a:spcPts val="0"/>
              </a:spcBef>
              <a:spcAft>
                <a:spcPts val="0"/>
              </a:spcAft>
              <a:buNone/>
            </a:pPr>
            <a:r>
              <a:rPr b="1" lang="fr" sz="1500">
                <a:solidFill>
                  <a:srgbClr val="E73937"/>
                </a:solidFill>
              </a:rPr>
              <a:t>Compute</a:t>
            </a:r>
            <a:r>
              <a:rPr b="1" lang="fr" sz="1500">
                <a:solidFill>
                  <a:srgbClr val="073763"/>
                </a:solidFill>
              </a:rPr>
              <a:t> : Pay for compute time</a:t>
            </a:r>
            <a:endParaRPr b="1" sz="1500">
              <a:solidFill>
                <a:srgbClr val="073763"/>
              </a:solidFill>
            </a:endParaRPr>
          </a:p>
          <a:p>
            <a:pPr indent="0" lvl="0" marL="0" rtl="0" algn="l">
              <a:lnSpc>
                <a:spcPct val="350000"/>
              </a:lnSpc>
              <a:spcBef>
                <a:spcPts val="0"/>
              </a:spcBef>
              <a:spcAft>
                <a:spcPts val="0"/>
              </a:spcAft>
              <a:buNone/>
            </a:pPr>
            <a:r>
              <a:rPr b="1" lang="fr" sz="1500">
                <a:solidFill>
                  <a:srgbClr val="E73937"/>
                </a:solidFill>
              </a:rPr>
              <a:t>Storage </a:t>
            </a:r>
            <a:r>
              <a:rPr b="1" lang="fr" sz="1500">
                <a:solidFill>
                  <a:srgbClr val="073763"/>
                </a:solidFill>
              </a:rPr>
              <a:t>: Pay for data stored in the Cloud</a:t>
            </a:r>
            <a:endParaRPr b="1" sz="1500">
              <a:solidFill>
                <a:srgbClr val="073763"/>
              </a:solidFill>
            </a:endParaRPr>
          </a:p>
          <a:p>
            <a:pPr indent="0" lvl="0" marL="0" rtl="0" algn="l">
              <a:lnSpc>
                <a:spcPct val="350000"/>
              </a:lnSpc>
              <a:spcBef>
                <a:spcPts val="0"/>
              </a:spcBef>
              <a:spcAft>
                <a:spcPts val="0"/>
              </a:spcAft>
              <a:buNone/>
            </a:pPr>
            <a:r>
              <a:rPr b="1" lang="fr" sz="1500">
                <a:solidFill>
                  <a:srgbClr val="E73937"/>
                </a:solidFill>
              </a:rPr>
              <a:t>Data transfer OUT of the Cloud </a:t>
            </a:r>
            <a:r>
              <a:rPr b="1" lang="fr" sz="1500">
                <a:solidFill>
                  <a:srgbClr val="073763"/>
                </a:solidFill>
              </a:rPr>
              <a:t>: Data transfer IN is free</a:t>
            </a:r>
            <a:endParaRPr b="1" sz="1500">
              <a:solidFill>
                <a:srgbClr val="073763"/>
              </a:solidFill>
            </a:endParaRPr>
          </a:p>
        </p:txBody>
      </p:sp>
      <p:pic>
        <p:nvPicPr>
          <p:cNvPr id="275" name="Google Shape;275;p33"/>
          <p:cNvPicPr preferRelativeResize="0"/>
          <p:nvPr/>
        </p:nvPicPr>
        <p:blipFill>
          <a:blip r:embed="rId3">
            <a:alphaModFix/>
          </a:blip>
          <a:stretch>
            <a:fillRect/>
          </a:stretch>
        </p:blipFill>
        <p:spPr>
          <a:xfrm>
            <a:off x="5593500" y="734925"/>
            <a:ext cx="1820176" cy="778050"/>
          </a:xfrm>
          <a:prstGeom prst="rect">
            <a:avLst/>
          </a:prstGeom>
          <a:noFill/>
          <a:ln>
            <a:noFill/>
          </a:ln>
        </p:spPr>
      </p:pic>
      <p:pic>
        <p:nvPicPr>
          <p:cNvPr id="276" name="Google Shape;276;p33"/>
          <p:cNvPicPr preferRelativeResize="0"/>
          <p:nvPr/>
        </p:nvPicPr>
        <p:blipFill>
          <a:blip r:embed="rId4">
            <a:alphaModFix/>
          </a:blip>
          <a:stretch>
            <a:fillRect/>
          </a:stretch>
        </p:blipFill>
        <p:spPr>
          <a:xfrm>
            <a:off x="698025" y="1890450"/>
            <a:ext cx="887987" cy="657637"/>
          </a:xfrm>
          <a:prstGeom prst="rect">
            <a:avLst/>
          </a:prstGeom>
          <a:noFill/>
          <a:ln>
            <a:noFill/>
          </a:ln>
        </p:spPr>
      </p:pic>
      <p:pic>
        <p:nvPicPr>
          <p:cNvPr id="277" name="Google Shape;277;p33"/>
          <p:cNvPicPr preferRelativeResize="0"/>
          <p:nvPr/>
        </p:nvPicPr>
        <p:blipFill>
          <a:blip r:embed="rId5">
            <a:alphaModFix/>
          </a:blip>
          <a:stretch>
            <a:fillRect/>
          </a:stretch>
        </p:blipFill>
        <p:spPr>
          <a:xfrm>
            <a:off x="917052" y="3515043"/>
            <a:ext cx="449961" cy="499982"/>
          </a:xfrm>
          <a:prstGeom prst="rect">
            <a:avLst/>
          </a:prstGeom>
          <a:noFill/>
          <a:ln>
            <a:noFill/>
          </a:ln>
        </p:spPr>
      </p:pic>
      <p:pic>
        <p:nvPicPr>
          <p:cNvPr id="278" name="Google Shape;278;p33"/>
          <p:cNvPicPr preferRelativeResize="0"/>
          <p:nvPr/>
        </p:nvPicPr>
        <p:blipFill>
          <a:blip r:embed="rId6">
            <a:alphaModFix/>
          </a:blip>
          <a:stretch>
            <a:fillRect/>
          </a:stretch>
        </p:blipFill>
        <p:spPr>
          <a:xfrm>
            <a:off x="659250" y="2674020"/>
            <a:ext cx="965550" cy="715076"/>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34"/>
          <p:cNvSpPr txBox="1"/>
          <p:nvPr/>
        </p:nvSpPr>
        <p:spPr>
          <a:xfrm>
            <a:off x="2406025" y="443550"/>
            <a:ext cx="41328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sz="1700">
                <a:solidFill>
                  <a:srgbClr val="2A4194"/>
                </a:solidFill>
              </a:rPr>
              <a:t>What is Shared Responsibility ?</a:t>
            </a:r>
            <a:endParaRPr b="1" sz="1700">
              <a:solidFill>
                <a:srgbClr val="2A4194"/>
              </a:solidFill>
            </a:endParaRPr>
          </a:p>
        </p:txBody>
      </p:sp>
      <p:sp>
        <p:nvSpPr>
          <p:cNvPr id="284" name="Google Shape;284;p34"/>
          <p:cNvSpPr txBox="1"/>
          <p:nvPr/>
        </p:nvSpPr>
        <p:spPr>
          <a:xfrm>
            <a:off x="684750" y="1128700"/>
            <a:ext cx="3063000" cy="384900"/>
          </a:xfrm>
          <a:prstGeom prst="rect">
            <a:avLst/>
          </a:prstGeom>
          <a:solidFill>
            <a:srgbClr val="6D9EEB"/>
          </a:solidFill>
          <a:ln cap="flat" cmpd="sng" w="9525">
            <a:solidFill>
              <a:srgbClr val="3D85C6"/>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fr" sz="1300">
                <a:solidFill>
                  <a:srgbClr val="F7F7F8"/>
                </a:solidFill>
              </a:rPr>
              <a:t>AWS </a:t>
            </a:r>
            <a:r>
              <a:rPr b="1" lang="fr" sz="1300">
                <a:solidFill>
                  <a:srgbClr val="F7F7F8"/>
                </a:solidFill>
              </a:rPr>
              <a:t>responsibility</a:t>
            </a:r>
            <a:endParaRPr b="1" sz="1300">
              <a:solidFill>
                <a:srgbClr val="F7F7F8"/>
              </a:solidFill>
            </a:endParaRPr>
          </a:p>
        </p:txBody>
      </p:sp>
      <p:sp>
        <p:nvSpPr>
          <p:cNvPr id="285" name="Google Shape;285;p34"/>
          <p:cNvSpPr txBox="1"/>
          <p:nvPr/>
        </p:nvSpPr>
        <p:spPr>
          <a:xfrm>
            <a:off x="5427950" y="1128700"/>
            <a:ext cx="3063000" cy="384900"/>
          </a:xfrm>
          <a:prstGeom prst="rect">
            <a:avLst/>
          </a:prstGeom>
          <a:solidFill>
            <a:srgbClr val="6D9EEB"/>
          </a:solidFill>
          <a:ln cap="flat" cmpd="sng" w="9525">
            <a:solidFill>
              <a:srgbClr val="3D85C6"/>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fr" sz="1300">
                <a:solidFill>
                  <a:srgbClr val="F7F7F8"/>
                </a:solidFill>
              </a:rPr>
              <a:t>Customer responsibility</a:t>
            </a:r>
            <a:endParaRPr b="1" sz="1300">
              <a:solidFill>
                <a:srgbClr val="F7F7F8"/>
              </a:solidFill>
            </a:endParaRPr>
          </a:p>
        </p:txBody>
      </p:sp>
      <p:pic>
        <p:nvPicPr>
          <p:cNvPr id="286" name="Google Shape;286;p34"/>
          <p:cNvPicPr preferRelativeResize="0"/>
          <p:nvPr/>
        </p:nvPicPr>
        <p:blipFill>
          <a:blip r:embed="rId3">
            <a:alphaModFix/>
          </a:blip>
          <a:stretch>
            <a:fillRect/>
          </a:stretch>
        </p:blipFill>
        <p:spPr>
          <a:xfrm>
            <a:off x="1480088" y="1661675"/>
            <a:ext cx="543384" cy="789350"/>
          </a:xfrm>
          <a:prstGeom prst="rect">
            <a:avLst/>
          </a:prstGeom>
          <a:noFill/>
          <a:ln>
            <a:noFill/>
          </a:ln>
        </p:spPr>
      </p:pic>
      <p:pic>
        <p:nvPicPr>
          <p:cNvPr id="287" name="Google Shape;287;p34"/>
          <p:cNvPicPr preferRelativeResize="0"/>
          <p:nvPr/>
        </p:nvPicPr>
        <p:blipFill>
          <a:blip r:embed="rId4">
            <a:alphaModFix/>
          </a:blip>
          <a:stretch>
            <a:fillRect/>
          </a:stretch>
        </p:blipFill>
        <p:spPr>
          <a:xfrm>
            <a:off x="666803" y="1778375"/>
            <a:ext cx="646547" cy="617950"/>
          </a:xfrm>
          <a:prstGeom prst="rect">
            <a:avLst/>
          </a:prstGeom>
          <a:noFill/>
          <a:ln>
            <a:noFill/>
          </a:ln>
        </p:spPr>
      </p:pic>
      <p:sp>
        <p:nvSpPr>
          <p:cNvPr id="288" name="Google Shape;288;p34"/>
          <p:cNvSpPr txBox="1"/>
          <p:nvPr/>
        </p:nvSpPr>
        <p:spPr>
          <a:xfrm>
            <a:off x="5334875" y="1885950"/>
            <a:ext cx="49800" cy="8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34"/>
          <p:cNvSpPr txBox="1"/>
          <p:nvPr/>
        </p:nvSpPr>
        <p:spPr>
          <a:xfrm>
            <a:off x="1254563" y="1891350"/>
            <a:ext cx="291000" cy="44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fr" sz="1900">
                <a:solidFill>
                  <a:srgbClr val="2A4194"/>
                </a:solidFill>
              </a:rPr>
              <a:t>+</a:t>
            </a:r>
            <a:endParaRPr b="1" sz="1900">
              <a:solidFill>
                <a:srgbClr val="2A4194"/>
              </a:solidFill>
            </a:endParaRPr>
          </a:p>
        </p:txBody>
      </p:sp>
      <p:sp>
        <p:nvSpPr>
          <p:cNvPr id="290" name="Google Shape;290;p34"/>
          <p:cNvSpPr txBox="1"/>
          <p:nvPr/>
        </p:nvSpPr>
        <p:spPr>
          <a:xfrm>
            <a:off x="3213686" y="1828825"/>
            <a:ext cx="291000" cy="44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fr" sz="1900">
                <a:solidFill>
                  <a:srgbClr val="2A4194"/>
                </a:solidFill>
              </a:rPr>
              <a:t>+</a:t>
            </a:r>
            <a:endParaRPr b="1" sz="1900">
              <a:solidFill>
                <a:srgbClr val="2A4194"/>
              </a:solidFill>
            </a:endParaRPr>
          </a:p>
        </p:txBody>
      </p:sp>
      <p:pic>
        <p:nvPicPr>
          <p:cNvPr id="291" name="Google Shape;291;p34"/>
          <p:cNvPicPr preferRelativeResize="0"/>
          <p:nvPr/>
        </p:nvPicPr>
        <p:blipFill>
          <a:blip r:embed="rId5">
            <a:alphaModFix/>
          </a:blip>
          <a:stretch>
            <a:fillRect/>
          </a:stretch>
        </p:blipFill>
        <p:spPr>
          <a:xfrm>
            <a:off x="3428475" y="1824550"/>
            <a:ext cx="892500" cy="589700"/>
          </a:xfrm>
          <a:prstGeom prst="rect">
            <a:avLst/>
          </a:prstGeom>
          <a:noFill/>
          <a:ln>
            <a:noFill/>
          </a:ln>
        </p:spPr>
      </p:pic>
      <p:pic>
        <p:nvPicPr>
          <p:cNvPr id="292" name="Google Shape;292;p34"/>
          <p:cNvPicPr preferRelativeResize="0"/>
          <p:nvPr/>
        </p:nvPicPr>
        <p:blipFill>
          <a:blip r:embed="rId6">
            <a:alphaModFix/>
          </a:blip>
          <a:stretch>
            <a:fillRect/>
          </a:stretch>
        </p:blipFill>
        <p:spPr>
          <a:xfrm flipH="1">
            <a:off x="2647926" y="1819707"/>
            <a:ext cx="646550" cy="589681"/>
          </a:xfrm>
          <a:prstGeom prst="rect">
            <a:avLst/>
          </a:prstGeom>
          <a:noFill/>
          <a:ln>
            <a:noFill/>
          </a:ln>
        </p:spPr>
      </p:pic>
      <p:pic>
        <p:nvPicPr>
          <p:cNvPr id="293" name="Google Shape;293;p34"/>
          <p:cNvPicPr preferRelativeResize="0"/>
          <p:nvPr/>
        </p:nvPicPr>
        <p:blipFill>
          <a:blip r:embed="rId7">
            <a:alphaModFix/>
          </a:blip>
          <a:stretch>
            <a:fillRect/>
          </a:stretch>
        </p:blipFill>
        <p:spPr>
          <a:xfrm>
            <a:off x="5832420" y="448100"/>
            <a:ext cx="797067" cy="589700"/>
          </a:xfrm>
          <a:prstGeom prst="rect">
            <a:avLst/>
          </a:prstGeom>
          <a:noFill/>
          <a:ln>
            <a:noFill/>
          </a:ln>
        </p:spPr>
      </p:pic>
      <p:sp>
        <p:nvSpPr>
          <p:cNvPr id="294" name="Google Shape;294;p34"/>
          <p:cNvSpPr txBox="1"/>
          <p:nvPr/>
        </p:nvSpPr>
        <p:spPr>
          <a:xfrm>
            <a:off x="478100" y="2451025"/>
            <a:ext cx="1002000" cy="29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fr" sz="1000">
                <a:solidFill>
                  <a:srgbClr val="741B47"/>
                </a:solidFill>
              </a:rPr>
              <a:t>Aws security</a:t>
            </a:r>
            <a:endParaRPr b="1" sz="1000">
              <a:solidFill>
                <a:srgbClr val="741B47"/>
              </a:solidFill>
            </a:endParaRPr>
          </a:p>
        </p:txBody>
      </p:sp>
      <p:sp>
        <p:nvSpPr>
          <p:cNvPr id="295" name="Google Shape;295;p34"/>
          <p:cNvSpPr txBox="1"/>
          <p:nvPr/>
        </p:nvSpPr>
        <p:spPr>
          <a:xfrm>
            <a:off x="1403175" y="2451025"/>
            <a:ext cx="1002000" cy="29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fr" sz="1000">
                <a:solidFill>
                  <a:srgbClr val="741B47"/>
                </a:solidFill>
              </a:rPr>
              <a:t>Compliance</a:t>
            </a:r>
            <a:endParaRPr b="1" sz="1000">
              <a:solidFill>
                <a:srgbClr val="741B47"/>
              </a:solidFill>
            </a:endParaRPr>
          </a:p>
        </p:txBody>
      </p:sp>
      <p:sp>
        <p:nvSpPr>
          <p:cNvPr id="296" name="Google Shape;296;p34"/>
          <p:cNvSpPr txBox="1"/>
          <p:nvPr/>
        </p:nvSpPr>
        <p:spPr>
          <a:xfrm>
            <a:off x="2622600" y="2451025"/>
            <a:ext cx="1002000" cy="29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fr" sz="1000">
                <a:solidFill>
                  <a:srgbClr val="741B47"/>
                </a:solidFill>
              </a:rPr>
              <a:t>Customer</a:t>
            </a:r>
            <a:endParaRPr b="1" sz="1000">
              <a:solidFill>
                <a:srgbClr val="741B47"/>
              </a:solidFill>
            </a:endParaRPr>
          </a:p>
        </p:txBody>
      </p:sp>
      <p:sp>
        <p:nvSpPr>
          <p:cNvPr id="297" name="Google Shape;297;p34"/>
          <p:cNvSpPr/>
          <p:nvPr/>
        </p:nvSpPr>
        <p:spPr>
          <a:xfrm>
            <a:off x="2095275" y="2087300"/>
            <a:ext cx="646500" cy="819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98" name="Google Shape;298;p34"/>
          <p:cNvSpPr txBox="1"/>
          <p:nvPr/>
        </p:nvSpPr>
        <p:spPr>
          <a:xfrm>
            <a:off x="2056588" y="1777000"/>
            <a:ext cx="1002000" cy="29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fr" sz="1000">
                <a:solidFill>
                  <a:srgbClr val="741B47"/>
                </a:solidFill>
              </a:rPr>
              <a:t>Shared</a:t>
            </a:r>
            <a:endParaRPr b="1" sz="1000">
              <a:solidFill>
                <a:srgbClr val="741B47"/>
              </a:solidFill>
            </a:endParaRPr>
          </a:p>
          <a:p>
            <a:pPr indent="0" lvl="0" marL="0" rtl="0" algn="l">
              <a:spcBef>
                <a:spcPts val="0"/>
              </a:spcBef>
              <a:spcAft>
                <a:spcPts val="0"/>
              </a:spcAft>
              <a:buNone/>
            </a:pPr>
            <a:r>
              <a:t/>
            </a:r>
            <a:endParaRPr b="1" sz="1000">
              <a:solidFill>
                <a:srgbClr val="741B47"/>
              </a:solidFill>
            </a:endParaRPr>
          </a:p>
          <a:p>
            <a:pPr indent="0" lvl="0" marL="0" rtl="0" algn="l">
              <a:spcBef>
                <a:spcPts val="0"/>
              </a:spcBef>
              <a:spcAft>
                <a:spcPts val="0"/>
              </a:spcAft>
              <a:buNone/>
            </a:pPr>
            <a:r>
              <a:rPr b="1" lang="fr" sz="1000">
                <a:solidFill>
                  <a:srgbClr val="741B47"/>
                </a:solidFill>
              </a:rPr>
              <a:t>between</a:t>
            </a:r>
            <a:endParaRPr b="1" sz="1000">
              <a:solidFill>
                <a:srgbClr val="741B47"/>
              </a:solidFill>
            </a:endParaRPr>
          </a:p>
        </p:txBody>
      </p:sp>
      <p:pic>
        <p:nvPicPr>
          <p:cNvPr id="299" name="Google Shape;299;p34"/>
          <p:cNvPicPr preferRelativeResize="0"/>
          <p:nvPr/>
        </p:nvPicPr>
        <p:blipFill>
          <a:blip r:embed="rId5">
            <a:alphaModFix/>
          </a:blip>
          <a:stretch>
            <a:fillRect/>
          </a:stretch>
        </p:blipFill>
        <p:spPr>
          <a:xfrm>
            <a:off x="478100" y="3176075"/>
            <a:ext cx="892575" cy="671175"/>
          </a:xfrm>
          <a:prstGeom prst="rect">
            <a:avLst/>
          </a:prstGeom>
          <a:noFill/>
          <a:ln>
            <a:noFill/>
          </a:ln>
        </p:spPr>
      </p:pic>
      <p:sp>
        <p:nvSpPr>
          <p:cNvPr id="300" name="Google Shape;300;p34"/>
          <p:cNvSpPr/>
          <p:nvPr/>
        </p:nvSpPr>
        <p:spPr>
          <a:xfrm>
            <a:off x="1313350" y="3445200"/>
            <a:ext cx="646500" cy="819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01" name="Google Shape;301;p34"/>
          <p:cNvSpPr/>
          <p:nvPr/>
        </p:nvSpPr>
        <p:spPr>
          <a:xfrm>
            <a:off x="879175" y="3811775"/>
            <a:ext cx="99600" cy="3540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02" name="Google Shape;302;p34"/>
          <p:cNvSpPr txBox="1"/>
          <p:nvPr/>
        </p:nvSpPr>
        <p:spPr>
          <a:xfrm>
            <a:off x="1250775" y="3176075"/>
            <a:ext cx="1002000" cy="29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fr" sz="1000">
                <a:solidFill>
                  <a:srgbClr val="741B47"/>
                </a:solidFill>
              </a:rPr>
              <a:t>deploys</a:t>
            </a:r>
            <a:endParaRPr b="1" sz="1000">
              <a:solidFill>
                <a:srgbClr val="741B47"/>
              </a:solidFill>
            </a:endParaRPr>
          </a:p>
        </p:txBody>
      </p:sp>
      <p:sp>
        <p:nvSpPr>
          <p:cNvPr id="303" name="Google Shape;303;p34"/>
          <p:cNvSpPr txBox="1"/>
          <p:nvPr/>
        </p:nvSpPr>
        <p:spPr>
          <a:xfrm>
            <a:off x="227450" y="3724050"/>
            <a:ext cx="700200" cy="29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fr" sz="1000">
                <a:solidFill>
                  <a:srgbClr val="741B47"/>
                </a:solidFill>
              </a:rPr>
              <a:t>protects</a:t>
            </a:r>
            <a:endParaRPr b="1" sz="1000">
              <a:solidFill>
                <a:srgbClr val="741B47"/>
              </a:solidFill>
            </a:endParaRPr>
          </a:p>
        </p:txBody>
      </p:sp>
      <p:sp>
        <p:nvSpPr>
          <p:cNvPr id="304" name="Google Shape;304;p34"/>
          <p:cNvSpPr/>
          <p:nvPr/>
        </p:nvSpPr>
        <p:spPr>
          <a:xfrm>
            <a:off x="1313350" y="4533175"/>
            <a:ext cx="646500" cy="819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05" name="Google Shape;305;p34"/>
          <p:cNvSpPr txBox="1"/>
          <p:nvPr/>
        </p:nvSpPr>
        <p:spPr>
          <a:xfrm>
            <a:off x="1098388" y="4200600"/>
            <a:ext cx="1002000" cy="29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fr" sz="1000">
                <a:solidFill>
                  <a:srgbClr val="741B47"/>
                </a:solidFill>
              </a:rPr>
              <a:t>composed of</a:t>
            </a:r>
            <a:endParaRPr b="1" sz="1000">
              <a:solidFill>
                <a:srgbClr val="741B47"/>
              </a:solidFill>
            </a:endParaRPr>
          </a:p>
        </p:txBody>
      </p:sp>
      <p:pic>
        <p:nvPicPr>
          <p:cNvPr id="306" name="Google Shape;306;p34"/>
          <p:cNvPicPr preferRelativeResize="0"/>
          <p:nvPr/>
        </p:nvPicPr>
        <p:blipFill>
          <a:blip r:embed="rId8">
            <a:alphaModFix/>
          </a:blip>
          <a:stretch>
            <a:fillRect/>
          </a:stretch>
        </p:blipFill>
        <p:spPr>
          <a:xfrm>
            <a:off x="220262" y="4212250"/>
            <a:ext cx="928975" cy="833801"/>
          </a:xfrm>
          <a:prstGeom prst="rect">
            <a:avLst/>
          </a:prstGeom>
          <a:noFill/>
          <a:ln>
            <a:noFill/>
          </a:ln>
        </p:spPr>
      </p:pic>
      <p:sp>
        <p:nvSpPr>
          <p:cNvPr id="307" name="Google Shape;307;p34"/>
          <p:cNvSpPr txBox="1"/>
          <p:nvPr/>
        </p:nvSpPr>
        <p:spPr>
          <a:xfrm>
            <a:off x="2066925" y="4422750"/>
            <a:ext cx="892500" cy="354000"/>
          </a:xfrm>
          <a:prstGeom prst="rect">
            <a:avLst/>
          </a:prstGeom>
          <a:solidFill>
            <a:srgbClr val="E06666"/>
          </a:solidFill>
          <a:ln cap="flat" cmpd="sng" w="9525">
            <a:solidFill>
              <a:srgbClr val="3D85C6"/>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fr" sz="1100">
                <a:solidFill>
                  <a:srgbClr val="F7F7F8"/>
                </a:solidFill>
              </a:rPr>
              <a:t>Hardware</a:t>
            </a:r>
            <a:endParaRPr b="1" sz="1100">
              <a:solidFill>
                <a:srgbClr val="F7F7F8"/>
              </a:solidFill>
            </a:endParaRPr>
          </a:p>
        </p:txBody>
      </p:sp>
      <p:sp>
        <p:nvSpPr>
          <p:cNvPr id="308" name="Google Shape;308;p34"/>
          <p:cNvSpPr txBox="1"/>
          <p:nvPr/>
        </p:nvSpPr>
        <p:spPr>
          <a:xfrm>
            <a:off x="3066500" y="4422750"/>
            <a:ext cx="797100" cy="354000"/>
          </a:xfrm>
          <a:prstGeom prst="rect">
            <a:avLst/>
          </a:prstGeom>
          <a:solidFill>
            <a:srgbClr val="E06666"/>
          </a:solidFill>
          <a:ln cap="flat" cmpd="sng" w="9525">
            <a:solidFill>
              <a:srgbClr val="3D85C6"/>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fr" sz="1100">
                <a:solidFill>
                  <a:srgbClr val="F7F7F8"/>
                </a:solidFill>
              </a:rPr>
              <a:t>Software</a:t>
            </a:r>
            <a:endParaRPr b="1" sz="1100">
              <a:solidFill>
                <a:srgbClr val="F7F7F8"/>
              </a:solidFill>
            </a:endParaRPr>
          </a:p>
        </p:txBody>
      </p:sp>
      <p:sp>
        <p:nvSpPr>
          <p:cNvPr id="309" name="Google Shape;309;p34"/>
          <p:cNvSpPr txBox="1"/>
          <p:nvPr/>
        </p:nvSpPr>
        <p:spPr>
          <a:xfrm>
            <a:off x="3970675" y="4422750"/>
            <a:ext cx="1002000" cy="354000"/>
          </a:xfrm>
          <a:prstGeom prst="rect">
            <a:avLst/>
          </a:prstGeom>
          <a:solidFill>
            <a:srgbClr val="E06666"/>
          </a:solidFill>
          <a:ln cap="flat" cmpd="sng" w="9525">
            <a:solidFill>
              <a:srgbClr val="3D85C6"/>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fr" sz="1100">
                <a:solidFill>
                  <a:srgbClr val="F7F7F8"/>
                </a:solidFill>
              </a:rPr>
              <a:t>Networking</a:t>
            </a:r>
            <a:endParaRPr b="1" sz="1100">
              <a:solidFill>
                <a:srgbClr val="F7F7F8"/>
              </a:solidFill>
            </a:endParaRPr>
          </a:p>
        </p:txBody>
      </p:sp>
      <p:pic>
        <p:nvPicPr>
          <p:cNvPr id="310" name="Google Shape;310;p34"/>
          <p:cNvPicPr preferRelativeResize="0"/>
          <p:nvPr/>
        </p:nvPicPr>
        <p:blipFill>
          <a:blip r:embed="rId9">
            <a:alphaModFix/>
          </a:blip>
          <a:stretch>
            <a:fillRect/>
          </a:stretch>
        </p:blipFill>
        <p:spPr>
          <a:xfrm>
            <a:off x="1833299" y="3191100"/>
            <a:ext cx="1258809" cy="617950"/>
          </a:xfrm>
          <a:prstGeom prst="rect">
            <a:avLst/>
          </a:prstGeom>
          <a:noFill/>
          <a:ln>
            <a:noFill/>
          </a:ln>
        </p:spPr>
      </p:pic>
      <p:sp>
        <p:nvSpPr>
          <p:cNvPr id="311" name="Google Shape;311;p34"/>
          <p:cNvSpPr txBox="1"/>
          <p:nvPr/>
        </p:nvSpPr>
        <p:spPr>
          <a:xfrm>
            <a:off x="1843900" y="3764538"/>
            <a:ext cx="1340100" cy="29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fr" sz="1000">
                <a:solidFill>
                  <a:srgbClr val="741B47"/>
                </a:solidFill>
              </a:rPr>
              <a:t>Physical security at AWS facilities</a:t>
            </a:r>
            <a:endParaRPr b="1" sz="1000">
              <a:solidFill>
                <a:srgbClr val="741B47"/>
              </a:solidFill>
            </a:endParaRPr>
          </a:p>
        </p:txBody>
      </p:sp>
      <p:cxnSp>
        <p:nvCxnSpPr>
          <p:cNvPr id="312" name="Google Shape;312;p34"/>
          <p:cNvCxnSpPr/>
          <p:nvPr/>
        </p:nvCxnSpPr>
        <p:spPr>
          <a:xfrm flipH="1" rot="10800000">
            <a:off x="3015908" y="3223775"/>
            <a:ext cx="276300" cy="276300"/>
          </a:xfrm>
          <a:prstGeom prst="straightConnector1">
            <a:avLst/>
          </a:prstGeom>
          <a:noFill/>
          <a:ln cap="flat" cmpd="sng" w="9525">
            <a:solidFill>
              <a:schemeClr val="dk2"/>
            </a:solidFill>
            <a:prstDash val="dash"/>
            <a:round/>
            <a:headEnd len="med" w="med" type="none"/>
            <a:tailEnd len="med" w="med" type="none"/>
          </a:ln>
        </p:spPr>
      </p:cxnSp>
      <p:cxnSp>
        <p:nvCxnSpPr>
          <p:cNvPr id="313" name="Google Shape;313;p34"/>
          <p:cNvCxnSpPr/>
          <p:nvPr/>
        </p:nvCxnSpPr>
        <p:spPr>
          <a:xfrm>
            <a:off x="3015908" y="3500075"/>
            <a:ext cx="286200" cy="231900"/>
          </a:xfrm>
          <a:prstGeom prst="straightConnector1">
            <a:avLst/>
          </a:prstGeom>
          <a:noFill/>
          <a:ln cap="flat" cmpd="sng" w="9525">
            <a:solidFill>
              <a:schemeClr val="dk2"/>
            </a:solidFill>
            <a:prstDash val="dash"/>
            <a:round/>
            <a:headEnd len="med" w="med" type="none"/>
            <a:tailEnd len="med" w="med" type="none"/>
          </a:ln>
        </p:spPr>
      </p:cxnSp>
      <p:sp>
        <p:nvSpPr>
          <p:cNvPr id="314" name="Google Shape;314;p34"/>
          <p:cNvSpPr txBox="1"/>
          <p:nvPr/>
        </p:nvSpPr>
        <p:spPr>
          <a:xfrm>
            <a:off x="3029538" y="2965125"/>
            <a:ext cx="14982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sz="1100">
                <a:solidFill>
                  <a:srgbClr val="E73937"/>
                </a:solidFill>
              </a:rPr>
              <a:t>Host OS layer</a:t>
            </a:r>
            <a:endParaRPr b="1" sz="1100">
              <a:solidFill>
                <a:srgbClr val="E73937"/>
              </a:solidFill>
            </a:endParaRPr>
          </a:p>
        </p:txBody>
      </p:sp>
      <p:sp>
        <p:nvSpPr>
          <p:cNvPr id="315" name="Google Shape;315;p34"/>
          <p:cNvSpPr txBox="1"/>
          <p:nvPr/>
        </p:nvSpPr>
        <p:spPr>
          <a:xfrm>
            <a:off x="3213675" y="3589350"/>
            <a:ext cx="14982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sz="1100">
                <a:solidFill>
                  <a:srgbClr val="E73937"/>
                </a:solidFill>
              </a:rPr>
              <a:t>Virtualization Layer</a:t>
            </a:r>
            <a:endParaRPr b="1" sz="1100">
              <a:solidFill>
                <a:srgbClr val="E73937"/>
              </a:solidFill>
            </a:endParaRPr>
          </a:p>
        </p:txBody>
      </p:sp>
      <p:pic>
        <p:nvPicPr>
          <p:cNvPr id="316" name="Google Shape;316;p34"/>
          <p:cNvPicPr preferRelativeResize="0"/>
          <p:nvPr/>
        </p:nvPicPr>
        <p:blipFill>
          <a:blip r:embed="rId6">
            <a:alphaModFix/>
          </a:blip>
          <a:stretch>
            <a:fillRect/>
          </a:stretch>
        </p:blipFill>
        <p:spPr>
          <a:xfrm flipH="1">
            <a:off x="5559126" y="1752357"/>
            <a:ext cx="646550" cy="589681"/>
          </a:xfrm>
          <a:prstGeom prst="rect">
            <a:avLst/>
          </a:prstGeom>
          <a:noFill/>
          <a:ln>
            <a:noFill/>
          </a:ln>
        </p:spPr>
      </p:pic>
      <p:sp>
        <p:nvSpPr>
          <p:cNvPr id="317" name="Google Shape;317;p34"/>
          <p:cNvSpPr txBox="1"/>
          <p:nvPr/>
        </p:nvSpPr>
        <p:spPr>
          <a:xfrm>
            <a:off x="5533800" y="2383675"/>
            <a:ext cx="1002000" cy="29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fr" sz="1000">
                <a:solidFill>
                  <a:srgbClr val="741B47"/>
                </a:solidFill>
              </a:rPr>
              <a:t>Customer</a:t>
            </a:r>
            <a:endParaRPr b="1" sz="1000">
              <a:solidFill>
                <a:srgbClr val="741B47"/>
              </a:solidFill>
            </a:endParaRPr>
          </a:p>
        </p:txBody>
      </p:sp>
      <p:sp>
        <p:nvSpPr>
          <p:cNvPr id="318" name="Google Shape;318;p34"/>
          <p:cNvSpPr/>
          <p:nvPr/>
        </p:nvSpPr>
        <p:spPr>
          <a:xfrm>
            <a:off x="6306500" y="2208163"/>
            <a:ext cx="646500" cy="819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19" name="Google Shape;319;p34"/>
          <p:cNvSpPr txBox="1"/>
          <p:nvPr/>
        </p:nvSpPr>
        <p:spPr>
          <a:xfrm>
            <a:off x="6243925" y="1939038"/>
            <a:ext cx="1002000" cy="29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fr" sz="1000">
                <a:solidFill>
                  <a:srgbClr val="741B47"/>
                </a:solidFill>
              </a:rPr>
              <a:t>manages</a:t>
            </a:r>
            <a:endParaRPr b="1" sz="1000">
              <a:solidFill>
                <a:srgbClr val="741B47"/>
              </a:solidFill>
            </a:endParaRPr>
          </a:p>
        </p:txBody>
      </p:sp>
      <p:sp>
        <p:nvSpPr>
          <p:cNvPr id="320" name="Google Shape;320;p34"/>
          <p:cNvSpPr txBox="1"/>
          <p:nvPr/>
        </p:nvSpPr>
        <p:spPr>
          <a:xfrm>
            <a:off x="7086800" y="1987525"/>
            <a:ext cx="1590600" cy="523200"/>
          </a:xfrm>
          <a:prstGeom prst="rect">
            <a:avLst/>
          </a:prstGeom>
          <a:solidFill>
            <a:srgbClr val="E06666"/>
          </a:solidFill>
          <a:ln cap="flat" cmpd="sng" w="9525">
            <a:solidFill>
              <a:srgbClr val="3D85C6"/>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fr" sz="1100">
                <a:solidFill>
                  <a:srgbClr val="F7F7F8"/>
                </a:solidFill>
              </a:rPr>
              <a:t>Guest OS</a:t>
            </a:r>
            <a:endParaRPr b="1" sz="1100">
              <a:solidFill>
                <a:srgbClr val="F7F7F8"/>
              </a:solidFill>
            </a:endParaRPr>
          </a:p>
          <a:p>
            <a:pPr indent="0" lvl="0" marL="0" rtl="0" algn="ctr">
              <a:spcBef>
                <a:spcPts val="0"/>
              </a:spcBef>
              <a:spcAft>
                <a:spcPts val="0"/>
              </a:spcAft>
              <a:buNone/>
            </a:pPr>
            <a:r>
              <a:rPr b="1" lang="fr" sz="1100">
                <a:solidFill>
                  <a:srgbClr val="F7F7F8"/>
                </a:solidFill>
              </a:rPr>
              <a:t>(updates &amp; patches )</a:t>
            </a:r>
            <a:endParaRPr b="1" sz="1100">
              <a:solidFill>
                <a:srgbClr val="F7F7F8"/>
              </a:solidFill>
            </a:endParaRPr>
          </a:p>
        </p:txBody>
      </p:sp>
      <p:sp>
        <p:nvSpPr>
          <p:cNvPr id="321" name="Google Shape;321;p34"/>
          <p:cNvSpPr txBox="1"/>
          <p:nvPr/>
        </p:nvSpPr>
        <p:spPr>
          <a:xfrm>
            <a:off x="7086800" y="2534975"/>
            <a:ext cx="1590600" cy="354000"/>
          </a:xfrm>
          <a:prstGeom prst="rect">
            <a:avLst/>
          </a:prstGeom>
          <a:solidFill>
            <a:srgbClr val="E06666"/>
          </a:solidFill>
          <a:ln cap="flat" cmpd="sng" w="9525">
            <a:solidFill>
              <a:srgbClr val="3D85C6"/>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fr" sz="1100">
                <a:solidFill>
                  <a:srgbClr val="F7F7F8"/>
                </a:solidFill>
              </a:rPr>
              <a:t>Application software</a:t>
            </a:r>
            <a:endParaRPr b="1" sz="1100">
              <a:solidFill>
                <a:srgbClr val="F7F7F8"/>
              </a:solidFill>
            </a:endParaRPr>
          </a:p>
        </p:txBody>
      </p:sp>
      <p:sp>
        <p:nvSpPr>
          <p:cNvPr id="322" name="Google Shape;322;p34"/>
          <p:cNvSpPr txBox="1"/>
          <p:nvPr/>
        </p:nvSpPr>
        <p:spPr>
          <a:xfrm>
            <a:off x="7086800" y="2913225"/>
            <a:ext cx="1590600" cy="354000"/>
          </a:xfrm>
          <a:prstGeom prst="rect">
            <a:avLst/>
          </a:prstGeom>
          <a:solidFill>
            <a:srgbClr val="E06666"/>
          </a:solidFill>
          <a:ln cap="flat" cmpd="sng" w="9525">
            <a:solidFill>
              <a:srgbClr val="3D85C6"/>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fr" sz="1100">
                <a:solidFill>
                  <a:srgbClr val="F7F7F8"/>
                </a:solidFill>
              </a:rPr>
              <a:t>Security Group</a:t>
            </a:r>
            <a:endParaRPr b="1" sz="1100">
              <a:solidFill>
                <a:srgbClr val="F7F7F8"/>
              </a:solidFill>
            </a:endParaRPr>
          </a:p>
        </p:txBody>
      </p:sp>
      <p:sp>
        <p:nvSpPr>
          <p:cNvPr id="323" name="Google Shape;323;p34"/>
          <p:cNvSpPr txBox="1"/>
          <p:nvPr/>
        </p:nvSpPr>
        <p:spPr>
          <a:xfrm>
            <a:off x="7086800" y="3291475"/>
            <a:ext cx="1590600" cy="354000"/>
          </a:xfrm>
          <a:prstGeom prst="rect">
            <a:avLst/>
          </a:prstGeom>
          <a:solidFill>
            <a:srgbClr val="E06666"/>
          </a:solidFill>
          <a:ln cap="flat" cmpd="sng" w="9525">
            <a:solidFill>
              <a:srgbClr val="3D85C6"/>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fr" sz="1100">
                <a:solidFill>
                  <a:srgbClr val="F7F7F8"/>
                </a:solidFill>
              </a:rPr>
              <a:t>Data encryption</a:t>
            </a:r>
            <a:endParaRPr b="1" sz="1100">
              <a:solidFill>
                <a:srgbClr val="F7F7F8"/>
              </a:solidFill>
            </a:endParaRPr>
          </a:p>
        </p:txBody>
      </p:sp>
      <p:sp>
        <p:nvSpPr>
          <p:cNvPr id="324" name="Google Shape;324;p34"/>
          <p:cNvSpPr txBox="1"/>
          <p:nvPr/>
        </p:nvSpPr>
        <p:spPr>
          <a:xfrm>
            <a:off x="7086800" y="3669725"/>
            <a:ext cx="1590600" cy="354000"/>
          </a:xfrm>
          <a:prstGeom prst="rect">
            <a:avLst/>
          </a:prstGeom>
          <a:solidFill>
            <a:srgbClr val="E06666"/>
          </a:solidFill>
          <a:ln cap="flat" cmpd="sng" w="9525">
            <a:solidFill>
              <a:srgbClr val="3D85C6"/>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fr" sz="1100">
                <a:solidFill>
                  <a:srgbClr val="F7F7F8"/>
                </a:solidFill>
              </a:rPr>
              <a:t>Classifying</a:t>
            </a:r>
            <a:r>
              <a:rPr b="1" lang="fr" sz="1100">
                <a:solidFill>
                  <a:srgbClr val="F7F7F8"/>
                </a:solidFill>
              </a:rPr>
              <a:t> assets</a:t>
            </a:r>
            <a:endParaRPr b="1" sz="1100">
              <a:solidFill>
                <a:srgbClr val="F7F7F8"/>
              </a:solidFill>
            </a:endParaRPr>
          </a:p>
        </p:txBody>
      </p:sp>
      <p:sp>
        <p:nvSpPr>
          <p:cNvPr id="325" name="Google Shape;325;p34"/>
          <p:cNvSpPr txBox="1"/>
          <p:nvPr/>
        </p:nvSpPr>
        <p:spPr>
          <a:xfrm>
            <a:off x="7096700" y="4047975"/>
            <a:ext cx="1590600" cy="354000"/>
          </a:xfrm>
          <a:prstGeom prst="rect">
            <a:avLst/>
          </a:prstGeom>
          <a:solidFill>
            <a:srgbClr val="E06666"/>
          </a:solidFill>
          <a:ln cap="flat" cmpd="sng" w="9525">
            <a:solidFill>
              <a:srgbClr val="3D85C6"/>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fr" sz="1100">
                <a:solidFill>
                  <a:srgbClr val="F7F7F8"/>
                </a:solidFill>
              </a:rPr>
              <a:t>users permissions</a:t>
            </a:r>
            <a:endParaRPr b="1" sz="1100">
              <a:solidFill>
                <a:srgbClr val="F7F7F8"/>
              </a:solidFill>
            </a:endParaRPr>
          </a:p>
        </p:txBody>
      </p:sp>
      <p:sp>
        <p:nvSpPr>
          <p:cNvPr id="326" name="Google Shape;326;p34"/>
          <p:cNvSpPr/>
          <p:nvPr/>
        </p:nvSpPr>
        <p:spPr>
          <a:xfrm rot="5399564">
            <a:off x="4745600" y="3750537"/>
            <a:ext cx="2366400" cy="205200"/>
          </a:xfrm>
          <a:prstGeom prst="bentUpArrow">
            <a:avLst>
              <a:gd fmla="val 25000" name="adj1"/>
              <a:gd fmla="val 25000" name="adj2"/>
              <a:gd fmla="val 2500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27" name="Google Shape;327;p34"/>
          <p:cNvSpPr txBox="1"/>
          <p:nvPr/>
        </p:nvSpPr>
        <p:spPr>
          <a:xfrm>
            <a:off x="5826125" y="3460438"/>
            <a:ext cx="1002000" cy="295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fr" sz="1000">
                <a:solidFill>
                  <a:srgbClr val="741B47"/>
                </a:solidFill>
              </a:rPr>
              <a:t>responsible for chosen services</a:t>
            </a:r>
            <a:endParaRPr b="1" sz="1000">
              <a:solidFill>
                <a:srgbClr val="741B47"/>
              </a:solidFill>
            </a:endParaRPr>
          </a:p>
        </p:txBody>
      </p:sp>
      <p:pic>
        <p:nvPicPr>
          <p:cNvPr id="328" name="Google Shape;328;p34"/>
          <p:cNvPicPr preferRelativeResize="0"/>
          <p:nvPr/>
        </p:nvPicPr>
        <p:blipFill>
          <a:blip r:embed="rId10">
            <a:alphaModFix/>
          </a:blip>
          <a:stretch>
            <a:fillRect/>
          </a:stretch>
        </p:blipFill>
        <p:spPr>
          <a:xfrm>
            <a:off x="6172225" y="4461025"/>
            <a:ext cx="2577300" cy="5897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8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8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9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9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9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9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9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9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9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9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0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1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1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1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1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1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1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0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0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0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0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0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0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1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1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1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2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2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2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2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2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2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2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35"/>
          <p:cNvSpPr txBox="1"/>
          <p:nvPr/>
        </p:nvSpPr>
        <p:spPr>
          <a:xfrm>
            <a:off x="2406025" y="519750"/>
            <a:ext cx="41328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sz="1700">
                <a:solidFill>
                  <a:srgbClr val="2A4194"/>
                </a:solidFill>
              </a:rPr>
              <a:t>Shared Responsibility Model diagram</a:t>
            </a:r>
            <a:endParaRPr b="1" sz="1700">
              <a:solidFill>
                <a:srgbClr val="2A4194"/>
              </a:solidFill>
            </a:endParaRPr>
          </a:p>
        </p:txBody>
      </p:sp>
      <p:sp>
        <p:nvSpPr>
          <p:cNvPr id="334" name="Google Shape;334;p35"/>
          <p:cNvSpPr txBox="1"/>
          <p:nvPr/>
        </p:nvSpPr>
        <p:spPr>
          <a:xfrm>
            <a:off x="456150" y="2174250"/>
            <a:ext cx="34296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fr">
                <a:solidFill>
                  <a:srgbClr val="2A4194"/>
                </a:solidFill>
              </a:rPr>
              <a:t>CUSTOMER = RESPONSIBILITY FOR</a:t>
            </a:r>
            <a:endParaRPr b="1">
              <a:solidFill>
                <a:srgbClr val="2A4194"/>
              </a:solidFill>
            </a:endParaRPr>
          </a:p>
          <a:p>
            <a:pPr indent="0" lvl="0" marL="0" rtl="0" algn="l">
              <a:spcBef>
                <a:spcPts val="0"/>
              </a:spcBef>
              <a:spcAft>
                <a:spcPts val="0"/>
              </a:spcAft>
              <a:buClr>
                <a:schemeClr val="dk1"/>
              </a:buClr>
              <a:buSzPts val="1100"/>
              <a:buFont typeface="Arial"/>
              <a:buNone/>
            </a:pPr>
            <a:r>
              <a:rPr b="1" lang="fr">
                <a:solidFill>
                  <a:srgbClr val="2A4194"/>
                </a:solidFill>
              </a:rPr>
              <a:t>THE SECURITY </a:t>
            </a:r>
            <a:r>
              <a:rPr b="1" lang="fr" u="sng">
                <a:solidFill>
                  <a:srgbClr val="2A4194"/>
                </a:solidFill>
              </a:rPr>
              <a:t>IN</a:t>
            </a:r>
            <a:r>
              <a:rPr b="1" lang="fr">
                <a:solidFill>
                  <a:srgbClr val="2A4194"/>
                </a:solidFill>
              </a:rPr>
              <a:t> THE CLOUD</a:t>
            </a:r>
            <a:endParaRPr b="1">
              <a:solidFill>
                <a:srgbClr val="2A4194"/>
              </a:solidFill>
            </a:endParaRPr>
          </a:p>
          <a:p>
            <a:pPr indent="0" lvl="0" marL="0" rtl="0" algn="l">
              <a:spcBef>
                <a:spcPts val="0"/>
              </a:spcBef>
              <a:spcAft>
                <a:spcPts val="0"/>
              </a:spcAft>
              <a:buNone/>
            </a:pPr>
            <a:r>
              <a:t/>
            </a:r>
            <a:endParaRPr b="1">
              <a:solidFill>
                <a:srgbClr val="2A4194"/>
              </a:solidFill>
            </a:endParaRPr>
          </a:p>
        </p:txBody>
      </p:sp>
      <p:sp>
        <p:nvSpPr>
          <p:cNvPr id="335" name="Google Shape;335;p35"/>
          <p:cNvSpPr txBox="1"/>
          <p:nvPr/>
        </p:nvSpPr>
        <p:spPr>
          <a:xfrm>
            <a:off x="456150" y="4245850"/>
            <a:ext cx="3063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fr">
                <a:solidFill>
                  <a:srgbClr val="1C4587"/>
                </a:solidFill>
              </a:rPr>
              <a:t>Provider = RESPONSIBILITY FOR</a:t>
            </a:r>
            <a:endParaRPr b="1">
              <a:solidFill>
                <a:srgbClr val="1C4587"/>
              </a:solidFill>
            </a:endParaRPr>
          </a:p>
          <a:p>
            <a:pPr indent="0" lvl="0" marL="0" rtl="0" algn="l">
              <a:spcBef>
                <a:spcPts val="0"/>
              </a:spcBef>
              <a:spcAft>
                <a:spcPts val="0"/>
              </a:spcAft>
              <a:buNone/>
            </a:pPr>
            <a:r>
              <a:rPr b="1" lang="fr">
                <a:solidFill>
                  <a:srgbClr val="1C4587"/>
                </a:solidFill>
              </a:rPr>
              <a:t>THE SECURITY </a:t>
            </a:r>
            <a:r>
              <a:rPr b="1" lang="fr" u="sng">
                <a:solidFill>
                  <a:srgbClr val="1C4587"/>
                </a:solidFill>
              </a:rPr>
              <a:t>OF</a:t>
            </a:r>
            <a:r>
              <a:rPr b="1" lang="fr">
                <a:solidFill>
                  <a:srgbClr val="1C4587"/>
                </a:solidFill>
              </a:rPr>
              <a:t> THE CLOUD</a:t>
            </a:r>
            <a:endParaRPr b="1">
              <a:solidFill>
                <a:srgbClr val="1C4587"/>
              </a:solidFill>
            </a:endParaRPr>
          </a:p>
        </p:txBody>
      </p:sp>
      <p:sp>
        <p:nvSpPr>
          <p:cNvPr id="336" name="Google Shape;336;p35"/>
          <p:cNvSpPr txBox="1"/>
          <p:nvPr/>
        </p:nvSpPr>
        <p:spPr>
          <a:xfrm>
            <a:off x="3885750" y="4503675"/>
            <a:ext cx="1584300" cy="384900"/>
          </a:xfrm>
          <a:prstGeom prst="rect">
            <a:avLst/>
          </a:prstGeom>
          <a:solidFill>
            <a:srgbClr val="E06666"/>
          </a:solidFill>
          <a:ln cap="flat" cmpd="sng" w="9525">
            <a:solidFill>
              <a:srgbClr val="3D85C6"/>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fr" sz="1300">
                <a:solidFill>
                  <a:srgbClr val="F7F7F8"/>
                </a:solidFill>
              </a:rPr>
              <a:t>Regions</a:t>
            </a:r>
            <a:endParaRPr b="1" sz="1300">
              <a:solidFill>
                <a:srgbClr val="F7F7F8"/>
              </a:solidFill>
            </a:endParaRPr>
          </a:p>
        </p:txBody>
      </p:sp>
      <p:sp>
        <p:nvSpPr>
          <p:cNvPr id="337" name="Google Shape;337;p35"/>
          <p:cNvSpPr txBox="1"/>
          <p:nvPr/>
        </p:nvSpPr>
        <p:spPr>
          <a:xfrm>
            <a:off x="5546863" y="4503675"/>
            <a:ext cx="1584300" cy="384900"/>
          </a:xfrm>
          <a:prstGeom prst="rect">
            <a:avLst/>
          </a:prstGeom>
          <a:solidFill>
            <a:srgbClr val="E06666"/>
          </a:solidFill>
          <a:ln cap="flat" cmpd="sng" w="9525">
            <a:solidFill>
              <a:srgbClr val="3D85C6"/>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fr" sz="1300">
                <a:solidFill>
                  <a:srgbClr val="F7F7F8"/>
                </a:solidFill>
              </a:rPr>
              <a:t>Availability zones</a:t>
            </a:r>
            <a:endParaRPr b="1" sz="1300">
              <a:solidFill>
                <a:srgbClr val="F7F7F8"/>
              </a:solidFill>
            </a:endParaRPr>
          </a:p>
        </p:txBody>
      </p:sp>
      <p:sp>
        <p:nvSpPr>
          <p:cNvPr id="338" name="Google Shape;338;p35"/>
          <p:cNvSpPr txBox="1"/>
          <p:nvPr/>
        </p:nvSpPr>
        <p:spPr>
          <a:xfrm>
            <a:off x="7208001" y="4503675"/>
            <a:ext cx="1584300" cy="384900"/>
          </a:xfrm>
          <a:prstGeom prst="rect">
            <a:avLst/>
          </a:prstGeom>
          <a:solidFill>
            <a:srgbClr val="E06666"/>
          </a:solidFill>
          <a:ln cap="flat" cmpd="sng" w="9525">
            <a:solidFill>
              <a:srgbClr val="3D85C6"/>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fr" sz="1300">
                <a:solidFill>
                  <a:srgbClr val="F7F7F8"/>
                </a:solidFill>
              </a:rPr>
              <a:t>Edge locations</a:t>
            </a:r>
            <a:endParaRPr b="1" sz="1300">
              <a:solidFill>
                <a:srgbClr val="F7F7F8"/>
              </a:solidFill>
            </a:endParaRPr>
          </a:p>
        </p:txBody>
      </p:sp>
      <p:sp>
        <p:nvSpPr>
          <p:cNvPr id="339" name="Google Shape;339;p35"/>
          <p:cNvSpPr txBox="1"/>
          <p:nvPr/>
        </p:nvSpPr>
        <p:spPr>
          <a:xfrm>
            <a:off x="3885750" y="4035026"/>
            <a:ext cx="4906200" cy="384900"/>
          </a:xfrm>
          <a:prstGeom prst="rect">
            <a:avLst/>
          </a:prstGeom>
          <a:solidFill>
            <a:srgbClr val="E06666"/>
          </a:solidFill>
          <a:ln cap="flat" cmpd="sng" w="9525">
            <a:solidFill>
              <a:srgbClr val="3D85C6"/>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fr" sz="1300">
                <a:solidFill>
                  <a:srgbClr val="F7F7F8"/>
                </a:solidFill>
              </a:rPr>
              <a:t>Hardware / AWS global infrastructure</a:t>
            </a:r>
            <a:endParaRPr b="1" sz="1300">
              <a:solidFill>
                <a:srgbClr val="F7F7F8"/>
              </a:solidFill>
            </a:endParaRPr>
          </a:p>
        </p:txBody>
      </p:sp>
      <p:sp>
        <p:nvSpPr>
          <p:cNvPr id="340" name="Google Shape;340;p35"/>
          <p:cNvSpPr txBox="1"/>
          <p:nvPr/>
        </p:nvSpPr>
        <p:spPr>
          <a:xfrm>
            <a:off x="3885750" y="3074175"/>
            <a:ext cx="4906200" cy="384900"/>
          </a:xfrm>
          <a:prstGeom prst="rect">
            <a:avLst/>
          </a:prstGeom>
          <a:solidFill>
            <a:srgbClr val="E06666"/>
          </a:solidFill>
          <a:ln cap="flat" cmpd="sng" w="9525">
            <a:solidFill>
              <a:srgbClr val="3D85C6"/>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fr" sz="1300">
                <a:solidFill>
                  <a:srgbClr val="F7F7F8"/>
                </a:solidFill>
              </a:rPr>
              <a:t>Software</a:t>
            </a:r>
            <a:endParaRPr b="1" sz="1300">
              <a:solidFill>
                <a:srgbClr val="F7F7F8"/>
              </a:solidFill>
            </a:endParaRPr>
          </a:p>
        </p:txBody>
      </p:sp>
      <p:sp>
        <p:nvSpPr>
          <p:cNvPr id="341" name="Google Shape;341;p35"/>
          <p:cNvSpPr txBox="1"/>
          <p:nvPr/>
        </p:nvSpPr>
        <p:spPr>
          <a:xfrm>
            <a:off x="3885750" y="3562150"/>
            <a:ext cx="1183500" cy="384900"/>
          </a:xfrm>
          <a:prstGeom prst="rect">
            <a:avLst/>
          </a:prstGeom>
          <a:solidFill>
            <a:srgbClr val="E06666"/>
          </a:solidFill>
          <a:ln cap="flat" cmpd="sng" w="9525">
            <a:solidFill>
              <a:srgbClr val="3D85C6"/>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fr" sz="1300">
                <a:solidFill>
                  <a:srgbClr val="F7F7F8"/>
                </a:solidFill>
              </a:rPr>
              <a:t>Compute</a:t>
            </a:r>
            <a:endParaRPr b="1" sz="1300">
              <a:solidFill>
                <a:srgbClr val="F7F7F8"/>
              </a:solidFill>
            </a:endParaRPr>
          </a:p>
        </p:txBody>
      </p:sp>
      <p:sp>
        <p:nvSpPr>
          <p:cNvPr id="342" name="Google Shape;342;p35"/>
          <p:cNvSpPr txBox="1"/>
          <p:nvPr/>
        </p:nvSpPr>
        <p:spPr>
          <a:xfrm>
            <a:off x="5126721" y="3562150"/>
            <a:ext cx="1183500" cy="384900"/>
          </a:xfrm>
          <a:prstGeom prst="rect">
            <a:avLst/>
          </a:prstGeom>
          <a:solidFill>
            <a:srgbClr val="E06666"/>
          </a:solidFill>
          <a:ln cap="flat" cmpd="sng" w="9525">
            <a:solidFill>
              <a:srgbClr val="3D85C6"/>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fr" sz="1300">
                <a:solidFill>
                  <a:srgbClr val="F7F7F8"/>
                </a:solidFill>
              </a:rPr>
              <a:t>Storage</a:t>
            </a:r>
            <a:endParaRPr b="1" sz="1300">
              <a:solidFill>
                <a:srgbClr val="F7F7F8"/>
              </a:solidFill>
            </a:endParaRPr>
          </a:p>
        </p:txBody>
      </p:sp>
      <p:sp>
        <p:nvSpPr>
          <p:cNvPr id="343" name="Google Shape;343;p35"/>
          <p:cNvSpPr txBox="1"/>
          <p:nvPr/>
        </p:nvSpPr>
        <p:spPr>
          <a:xfrm>
            <a:off x="6367691" y="3552488"/>
            <a:ext cx="1183500" cy="384900"/>
          </a:xfrm>
          <a:prstGeom prst="rect">
            <a:avLst/>
          </a:prstGeom>
          <a:solidFill>
            <a:srgbClr val="E06666"/>
          </a:solidFill>
          <a:ln cap="flat" cmpd="sng" w="9525">
            <a:solidFill>
              <a:srgbClr val="3D85C6"/>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fr" sz="1300">
                <a:solidFill>
                  <a:srgbClr val="F7F7F8"/>
                </a:solidFill>
              </a:rPr>
              <a:t>Database</a:t>
            </a:r>
            <a:endParaRPr b="1" sz="1300">
              <a:solidFill>
                <a:srgbClr val="F7F7F8"/>
              </a:solidFill>
            </a:endParaRPr>
          </a:p>
        </p:txBody>
      </p:sp>
      <p:sp>
        <p:nvSpPr>
          <p:cNvPr id="344" name="Google Shape;344;p35"/>
          <p:cNvSpPr txBox="1"/>
          <p:nvPr/>
        </p:nvSpPr>
        <p:spPr>
          <a:xfrm>
            <a:off x="7608640" y="3556713"/>
            <a:ext cx="1183500" cy="384900"/>
          </a:xfrm>
          <a:prstGeom prst="rect">
            <a:avLst/>
          </a:prstGeom>
          <a:solidFill>
            <a:srgbClr val="E06666"/>
          </a:solidFill>
          <a:ln cap="flat" cmpd="sng" w="9525">
            <a:solidFill>
              <a:srgbClr val="3D85C6"/>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fr" sz="1300">
                <a:solidFill>
                  <a:srgbClr val="F7F7F8"/>
                </a:solidFill>
              </a:rPr>
              <a:t>Networking</a:t>
            </a:r>
            <a:endParaRPr b="1" sz="1300">
              <a:solidFill>
                <a:srgbClr val="F7F7F8"/>
              </a:solidFill>
            </a:endParaRPr>
          </a:p>
        </p:txBody>
      </p:sp>
      <p:sp>
        <p:nvSpPr>
          <p:cNvPr id="345" name="Google Shape;345;p35"/>
          <p:cNvSpPr txBox="1"/>
          <p:nvPr/>
        </p:nvSpPr>
        <p:spPr>
          <a:xfrm>
            <a:off x="3885588" y="2618662"/>
            <a:ext cx="1584300" cy="338700"/>
          </a:xfrm>
          <a:prstGeom prst="rect">
            <a:avLst/>
          </a:prstGeom>
          <a:solidFill>
            <a:srgbClr val="6D9EEB"/>
          </a:solidFill>
          <a:ln cap="flat" cmpd="sng" w="9525">
            <a:solidFill>
              <a:srgbClr val="3D85C6"/>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fr" sz="1000">
                <a:solidFill>
                  <a:srgbClr val="F7F7F8"/>
                </a:solidFill>
              </a:rPr>
              <a:t>Client side encryption</a:t>
            </a:r>
            <a:endParaRPr b="1" sz="1300">
              <a:solidFill>
                <a:srgbClr val="F7F7F8"/>
              </a:solidFill>
            </a:endParaRPr>
          </a:p>
        </p:txBody>
      </p:sp>
      <p:sp>
        <p:nvSpPr>
          <p:cNvPr id="346" name="Google Shape;346;p35"/>
          <p:cNvSpPr txBox="1"/>
          <p:nvPr/>
        </p:nvSpPr>
        <p:spPr>
          <a:xfrm>
            <a:off x="5546701" y="2618662"/>
            <a:ext cx="1584300" cy="338700"/>
          </a:xfrm>
          <a:prstGeom prst="rect">
            <a:avLst/>
          </a:prstGeom>
          <a:solidFill>
            <a:srgbClr val="6D9EEB"/>
          </a:solidFill>
          <a:ln cap="flat" cmpd="sng" w="9525">
            <a:solidFill>
              <a:srgbClr val="3D85C6"/>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fr" sz="1000">
                <a:solidFill>
                  <a:srgbClr val="F7F7F8"/>
                </a:solidFill>
              </a:rPr>
              <a:t>Server side encryption</a:t>
            </a:r>
            <a:endParaRPr b="1" sz="1000">
              <a:solidFill>
                <a:srgbClr val="F7F7F8"/>
              </a:solidFill>
            </a:endParaRPr>
          </a:p>
        </p:txBody>
      </p:sp>
      <p:sp>
        <p:nvSpPr>
          <p:cNvPr id="347" name="Google Shape;347;p35"/>
          <p:cNvSpPr txBox="1"/>
          <p:nvPr/>
        </p:nvSpPr>
        <p:spPr>
          <a:xfrm>
            <a:off x="7207800" y="2626487"/>
            <a:ext cx="1584300" cy="354000"/>
          </a:xfrm>
          <a:prstGeom prst="rect">
            <a:avLst/>
          </a:prstGeom>
          <a:solidFill>
            <a:srgbClr val="6D9EEB"/>
          </a:solidFill>
          <a:ln cap="flat" cmpd="sng" w="9525">
            <a:solidFill>
              <a:srgbClr val="3D85C6"/>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fr" sz="1100">
                <a:solidFill>
                  <a:srgbClr val="F7F7F8"/>
                </a:solidFill>
              </a:rPr>
              <a:t>traffic protection</a:t>
            </a:r>
            <a:endParaRPr b="1" sz="1100">
              <a:solidFill>
                <a:srgbClr val="F7F7F8"/>
              </a:solidFill>
            </a:endParaRPr>
          </a:p>
        </p:txBody>
      </p:sp>
      <p:sp>
        <p:nvSpPr>
          <p:cNvPr id="348" name="Google Shape;348;p35"/>
          <p:cNvSpPr txBox="1"/>
          <p:nvPr/>
        </p:nvSpPr>
        <p:spPr>
          <a:xfrm>
            <a:off x="3885750" y="1221625"/>
            <a:ext cx="4906200" cy="384900"/>
          </a:xfrm>
          <a:prstGeom prst="rect">
            <a:avLst/>
          </a:prstGeom>
          <a:solidFill>
            <a:srgbClr val="6D9EEB"/>
          </a:solidFill>
          <a:ln cap="flat" cmpd="sng" w="9525">
            <a:solidFill>
              <a:srgbClr val="3D85C6"/>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fr" sz="1300">
                <a:solidFill>
                  <a:srgbClr val="F7F7F8"/>
                </a:solidFill>
              </a:rPr>
              <a:t>Customer data</a:t>
            </a:r>
            <a:endParaRPr b="1" sz="1300">
              <a:solidFill>
                <a:srgbClr val="F7F7F8"/>
              </a:solidFill>
            </a:endParaRPr>
          </a:p>
        </p:txBody>
      </p:sp>
      <p:sp>
        <p:nvSpPr>
          <p:cNvPr id="349" name="Google Shape;349;p35"/>
          <p:cNvSpPr txBox="1"/>
          <p:nvPr/>
        </p:nvSpPr>
        <p:spPr>
          <a:xfrm>
            <a:off x="3885925" y="1676150"/>
            <a:ext cx="4906200" cy="384900"/>
          </a:xfrm>
          <a:prstGeom prst="rect">
            <a:avLst/>
          </a:prstGeom>
          <a:solidFill>
            <a:srgbClr val="6D9EEB"/>
          </a:solidFill>
          <a:ln cap="flat" cmpd="sng" w="9525">
            <a:solidFill>
              <a:srgbClr val="3D85C6"/>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fr" sz="1300">
                <a:solidFill>
                  <a:srgbClr val="F7F7F8"/>
                </a:solidFill>
              </a:rPr>
              <a:t>Platform , application , identity &amp; access management</a:t>
            </a:r>
            <a:endParaRPr b="1" sz="1300">
              <a:solidFill>
                <a:srgbClr val="F7F7F8"/>
              </a:solidFill>
            </a:endParaRPr>
          </a:p>
        </p:txBody>
      </p:sp>
      <p:sp>
        <p:nvSpPr>
          <p:cNvPr id="350" name="Google Shape;350;p35"/>
          <p:cNvSpPr txBox="1"/>
          <p:nvPr/>
        </p:nvSpPr>
        <p:spPr>
          <a:xfrm>
            <a:off x="3885925" y="2147900"/>
            <a:ext cx="4906200" cy="384900"/>
          </a:xfrm>
          <a:prstGeom prst="rect">
            <a:avLst/>
          </a:prstGeom>
          <a:solidFill>
            <a:srgbClr val="6D9EEB"/>
          </a:solidFill>
          <a:ln cap="flat" cmpd="sng" w="9525">
            <a:solidFill>
              <a:srgbClr val="3D85C6"/>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fr" sz="1300">
                <a:solidFill>
                  <a:srgbClr val="F7F7F8"/>
                </a:solidFill>
              </a:rPr>
              <a:t>Operating system , network &amp; firewall configuration</a:t>
            </a:r>
            <a:endParaRPr b="1" sz="1300">
              <a:solidFill>
                <a:srgbClr val="F7F7F8"/>
              </a:solidFill>
            </a:endParaRPr>
          </a:p>
        </p:txBody>
      </p:sp>
      <p:pic>
        <p:nvPicPr>
          <p:cNvPr id="351" name="Google Shape;351;p35"/>
          <p:cNvPicPr preferRelativeResize="0"/>
          <p:nvPr/>
        </p:nvPicPr>
        <p:blipFill>
          <a:blip r:embed="rId3">
            <a:alphaModFix/>
          </a:blip>
          <a:stretch>
            <a:fillRect/>
          </a:stretch>
        </p:blipFill>
        <p:spPr>
          <a:xfrm>
            <a:off x="1008127" y="1118167"/>
            <a:ext cx="1829175" cy="1078358"/>
          </a:xfrm>
          <a:prstGeom prst="rect">
            <a:avLst/>
          </a:prstGeom>
          <a:noFill/>
          <a:ln>
            <a:noFill/>
          </a:ln>
        </p:spPr>
      </p:pic>
      <p:pic>
        <p:nvPicPr>
          <p:cNvPr id="352" name="Google Shape;352;p35"/>
          <p:cNvPicPr preferRelativeResize="0"/>
          <p:nvPr/>
        </p:nvPicPr>
        <p:blipFill>
          <a:blip r:embed="rId4">
            <a:alphaModFix/>
          </a:blip>
          <a:stretch>
            <a:fillRect/>
          </a:stretch>
        </p:blipFill>
        <p:spPr>
          <a:xfrm>
            <a:off x="1008113" y="3176600"/>
            <a:ext cx="1829175" cy="1076303"/>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5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3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3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3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4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4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4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4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4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3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4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4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4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4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5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p18"/>
          <p:cNvSpPr txBox="1"/>
          <p:nvPr/>
        </p:nvSpPr>
        <p:spPr>
          <a:xfrm>
            <a:off x="684750" y="976950"/>
            <a:ext cx="49833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sz="1900">
                <a:solidFill>
                  <a:srgbClr val="2A4194"/>
                </a:solidFill>
              </a:rPr>
              <a:t>Overview _ what we will cover ?</a:t>
            </a:r>
            <a:endParaRPr b="1" sz="1900">
              <a:solidFill>
                <a:srgbClr val="2A4194"/>
              </a:solidFill>
            </a:endParaRPr>
          </a:p>
        </p:txBody>
      </p:sp>
      <p:sp>
        <p:nvSpPr>
          <p:cNvPr id="68" name="Google Shape;68;p18"/>
          <p:cNvSpPr txBox="1"/>
          <p:nvPr/>
        </p:nvSpPr>
        <p:spPr>
          <a:xfrm>
            <a:off x="456100" y="1964550"/>
            <a:ext cx="8520000" cy="2586000"/>
          </a:xfrm>
          <a:prstGeom prst="rect">
            <a:avLst/>
          </a:prstGeom>
          <a:noFill/>
          <a:ln>
            <a:noFill/>
          </a:ln>
        </p:spPr>
        <p:txBody>
          <a:bodyPr anchorCtr="0" anchor="t" bIns="91425" lIns="91425" spcFirstLastPara="1" rIns="91425" wrap="square" tIns="91425">
            <a:spAutoFit/>
          </a:bodyPr>
          <a:lstStyle/>
          <a:p>
            <a:pPr indent="-304800" lvl="0" marL="457200" rtl="0" algn="l">
              <a:lnSpc>
                <a:spcPct val="200000"/>
              </a:lnSpc>
              <a:spcBef>
                <a:spcPts val="0"/>
              </a:spcBef>
              <a:spcAft>
                <a:spcPts val="0"/>
              </a:spcAft>
              <a:buClr>
                <a:srgbClr val="E73937"/>
              </a:buClr>
              <a:buSzPts val="1200"/>
              <a:buChar char="●"/>
            </a:pPr>
            <a:r>
              <a:rPr lang="fr" sz="1200" u="sng">
                <a:solidFill>
                  <a:srgbClr val="2A4194"/>
                </a:solidFill>
              </a:rPr>
              <a:t>Demystifying the Web : </a:t>
            </a:r>
            <a:r>
              <a:rPr lang="fr" sz="1200">
                <a:solidFill>
                  <a:srgbClr val="2A4194"/>
                </a:solidFill>
              </a:rPr>
              <a:t>Unlock the secrets behind website functionality and user interaction.</a:t>
            </a:r>
            <a:endParaRPr sz="1200">
              <a:solidFill>
                <a:srgbClr val="2A4194"/>
              </a:solidFill>
            </a:endParaRPr>
          </a:p>
          <a:p>
            <a:pPr indent="-304800" lvl="0" marL="457200" rtl="0" algn="l">
              <a:lnSpc>
                <a:spcPct val="200000"/>
              </a:lnSpc>
              <a:spcBef>
                <a:spcPts val="0"/>
              </a:spcBef>
              <a:spcAft>
                <a:spcPts val="0"/>
              </a:spcAft>
              <a:buClr>
                <a:srgbClr val="E73937"/>
              </a:buClr>
              <a:buSzPts val="1200"/>
              <a:buChar char="●"/>
            </a:pPr>
            <a:r>
              <a:rPr lang="fr" sz="1200" u="sng">
                <a:solidFill>
                  <a:srgbClr val="2A4194"/>
                </a:solidFill>
              </a:rPr>
              <a:t>Virtualization concept : </a:t>
            </a:r>
            <a:r>
              <a:rPr lang="fr" sz="1200">
                <a:solidFill>
                  <a:srgbClr val="2A4194"/>
                </a:solidFill>
              </a:rPr>
              <a:t>Explore the world of virtual machines and resource optimization.</a:t>
            </a:r>
            <a:endParaRPr sz="1200">
              <a:solidFill>
                <a:srgbClr val="2A4194"/>
              </a:solidFill>
            </a:endParaRPr>
          </a:p>
          <a:p>
            <a:pPr indent="-304800" lvl="0" marL="457200" rtl="0" algn="l">
              <a:lnSpc>
                <a:spcPct val="200000"/>
              </a:lnSpc>
              <a:spcBef>
                <a:spcPts val="0"/>
              </a:spcBef>
              <a:spcAft>
                <a:spcPts val="0"/>
              </a:spcAft>
              <a:buClr>
                <a:srgbClr val="E73937"/>
              </a:buClr>
              <a:buSzPts val="1200"/>
              <a:buChar char="●"/>
            </a:pPr>
            <a:r>
              <a:rPr lang="fr" sz="1200" u="sng">
                <a:solidFill>
                  <a:srgbClr val="2A4194"/>
                </a:solidFill>
              </a:rPr>
              <a:t>Historical Insights &amp; IT Challenges :</a:t>
            </a:r>
            <a:r>
              <a:rPr lang="fr" sz="1200">
                <a:solidFill>
                  <a:srgbClr val="2A4194"/>
                </a:solidFill>
              </a:rPr>
              <a:t> Identify challenges and limitations of traditional IT approaches</a:t>
            </a:r>
            <a:endParaRPr sz="1200">
              <a:solidFill>
                <a:srgbClr val="2A4194"/>
              </a:solidFill>
            </a:endParaRPr>
          </a:p>
          <a:p>
            <a:pPr indent="-304800" lvl="0" marL="457200" rtl="0" algn="l">
              <a:lnSpc>
                <a:spcPct val="200000"/>
              </a:lnSpc>
              <a:spcBef>
                <a:spcPts val="0"/>
              </a:spcBef>
              <a:spcAft>
                <a:spcPts val="0"/>
              </a:spcAft>
              <a:buClr>
                <a:srgbClr val="E73937"/>
              </a:buClr>
              <a:buSzPts val="1200"/>
              <a:buChar char="●"/>
            </a:pPr>
            <a:r>
              <a:rPr lang="fr" sz="1200" u="sng">
                <a:solidFill>
                  <a:srgbClr val="2A4194"/>
                </a:solidFill>
              </a:rPr>
              <a:t>Cloud Computing Decoded : </a:t>
            </a:r>
            <a:r>
              <a:rPr lang="fr" sz="1200">
                <a:solidFill>
                  <a:srgbClr val="2A4194"/>
                </a:solidFill>
              </a:rPr>
              <a:t>Defining cloud computing, exploring its key characteristics, types, and the pricing dynamics that shape the cloud landscape</a:t>
            </a:r>
            <a:endParaRPr sz="1200">
              <a:solidFill>
                <a:srgbClr val="2A4194"/>
              </a:solidFill>
            </a:endParaRPr>
          </a:p>
          <a:p>
            <a:pPr indent="-304800" lvl="0" marL="457200" rtl="0" algn="l">
              <a:lnSpc>
                <a:spcPct val="200000"/>
              </a:lnSpc>
              <a:spcBef>
                <a:spcPts val="0"/>
              </a:spcBef>
              <a:spcAft>
                <a:spcPts val="0"/>
              </a:spcAft>
              <a:buClr>
                <a:srgbClr val="E73937"/>
              </a:buClr>
              <a:buSzPts val="1200"/>
              <a:buChar char="●"/>
            </a:pPr>
            <a:r>
              <a:rPr lang="fr" sz="1200" u="sng">
                <a:solidFill>
                  <a:srgbClr val="2A4194"/>
                </a:solidFill>
              </a:rPr>
              <a:t>Shared Responsibility &amp; Security : </a:t>
            </a:r>
            <a:r>
              <a:rPr lang="fr" sz="1200">
                <a:solidFill>
                  <a:srgbClr val="2A4194"/>
                </a:solidFill>
              </a:rPr>
              <a:t>Learn about AWS’s approach to cloud security and compliance</a:t>
            </a:r>
            <a:endParaRPr sz="1200">
              <a:solidFill>
                <a:srgbClr val="2A4194"/>
              </a:solidFill>
            </a:endParaRPr>
          </a:p>
          <a:p>
            <a:pPr indent="-304800" lvl="0" marL="457200" rtl="0" algn="l">
              <a:lnSpc>
                <a:spcPct val="200000"/>
              </a:lnSpc>
              <a:spcBef>
                <a:spcPts val="0"/>
              </a:spcBef>
              <a:spcAft>
                <a:spcPts val="0"/>
              </a:spcAft>
              <a:buClr>
                <a:srgbClr val="E73937"/>
              </a:buClr>
              <a:buSzPts val="1200"/>
              <a:buChar char="●"/>
            </a:pPr>
            <a:r>
              <a:rPr lang="fr" sz="1200" u="sng">
                <a:solidFill>
                  <a:srgbClr val="2A4194"/>
                </a:solidFill>
              </a:rPr>
              <a:t>AWS Global Insight :</a:t>
            </a:r>
            <a:r>
              <a:rPr lang="fr" sz="1200">
                <a:solidFill>
                  <a:srgbClr val="2A4194"/>
                </a:solidFill>
              </a:rPr>
              <a:t> Explore AWS’s extensive global network and infrastructure</a:t>
            </a:r>
            <a:endParaRPr sz="1200">
              <a:solidFill>
                <a:srgbClr val="2A4194"/>
              </a:solidFill>
            </a:endParaRPr>
          </a:p>
        </p:txBody>
      </p:sp>
      <p:pic>
        <p:nvPicPr>
          <p:cNvPr id="69" name="Google Shape;69;p18"/>
          <p:cNvPicPr preferRelativeResize="0"/>
          <p:nvPr/>
        </p:nvPicPr>
        <p:blipFill>
          <a:blip r:embed="rId3">
            <a:alphaModFix/>
          </a:blip>
          <a:stretch>
            <a:fillRect/>
          </a:stretch>
        </p:blipFill>
        <p:spPr>
          <a:xfrm>
            <a:off x="5850944" y="748252"/>
            <a:ext cx="852475" cy="966773"/>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36"/>
          <p:cNvSpPr txBox="1"/>
          <p:nvPr/>
        </p:nvSpPr>
        <p:spPr>
          <a:xfrm>
            <a:off x="2406025" y="519750"/>
            <a:ext cx="41328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sz="1700">
                <a:solidFill>
                  <a:srgbClr val="2A4194"/>
                </a:solidFill>
              </a:rPr>
              <a:t>Service Level Agreements (SLAs)</a:t>
            </a:r>
            <a:endParaRPr b="1" sz="1700">
              <a:solidFill>
                <a:srgbClr val="2A4194"/>
              </a:solidFill>
            </a:endParaRPr>
          </a:p>
        </p:txBody>
      </p:sp>
      <p:pic>
        <p:nvPicPr>
          <p:cNvPr id="358" name="Google Shape;358;p36"/>
          <p:cNvPicPr preferRelativeResize="0"/>
          <p:nvPr/>
        </p:nvPicPr>
        <p:blipFill>
          <a:blip r:embed="rId3">
            <a:alphaModFix/>
          </a:blip>
          <a:stretch>
            <a:fillRect/>
          </a:stretch>
        </p:blipFill>
        <p:spPr>
          <a:xfrm>
            <a:off x="661988" y="1352541"/>
            <a:ext cx="7820025" cy="28956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37"/>
          <p:cNvSpPr txBox="1"/>
          <p:nvPr/>
        </p:nvSpPr>
        <p:spPr>
          <a:xfrm>
            <a:off x="715825" y="886550"/>
            <a:ext cx="49680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sz="1700">
                <a:solidFill>
                  <a:srgbClr val="2A4194"/>
                </a:solidFill>
              </a:rPr>
              <a:t>Amazon's Foray into Cloud Computing</a:t>
            </a:r>
            <a:endParaRPr b="1" sz="1700">
              <a:solidFill>
                <a:srgbClr val="2A4194"/>
              </a:solidFill>
            </a:endParaRPr>
          </a:p>
        </p:txBody>
      </p:sp>
      <p:sp>
        <p:nvSpPr>
          <p:cNvPr id="364" name="Google Shape;364;p37"/>
          <p:cNvSpPr txBox="1"/>
          <p:nvPr/>
        </p:nvSpPr>
        <p:spPr>
          <a:xfrm>
            <a:off x="871350" y="1332950"/>
            <a:ext cx="4575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a:solidFill>
                  <a:srgbClr val="CC0000"/>
                </a:solidFill>
              </a:rPr>
              <a:t>Amazon's Early Days: A Web Giant's Growing Pains</a:t>
            </a:r>
            <a:endParaRPr b="1">
              <a:solidFill>
                <a:srgbClr val="CC0000"/>
              </a:solidFill>
            </a:endParaRPr>
          </a:p>
        </p:txBody>
      </p:sp>
      <p:sp>
        <p:nvSpPr>
          <p:cNvPr id="365" name="Google Shape;365;p37"/>
          <p:cNvSpPr txBox="1"/>
          <p:nvPr/>
        </p:nvSpPr>
        <p:spPr>
          <a:xfrm>
            <a:off x="227500" y="1822638"/>
            <a:ext cx="8231100" cy="723300"/>
          </a:xfrm>
          <a:prstGeom prst="rect">
            <a:avLst/>
          </a:prstGeom>
          <a:noFill/>
          <a:ln>
            <a:noFill/>
          </a:ln>
        </p:spPr>
        <p:txBody>
          <a:bodyPr anchorCtr="0" anchor="t" bIns="91425" lIns="91425" spcFirstLastPara="1" rIns="91425" wrap="square" tIns="91425">
            <a:spAutoFit/>
          </a:bodyPr>
          <a:lstStyle/>
          <a:p>
            <a:pPr indent="-317500" lvl="0" marL="457200" rtl="0" algn="l">
              <a:lnSpc>
                <a:spcPct val="150000"/>
              </a:lnSpc>
              <a:spcBef>
                <a:spcPts val="0"/>
              </a:spcBef>
              <a:spcAft>
                <a:spcPts val="0"/>
              </a:spcAft>
              <a:buClr>
                <a:srgbClr val="E73937"/>
              </a:buClr>
              <a:buSzPts val="1400"/>
              <a:buChar char="●"/>
            </a:pPr>
            <a:r>
              <a:rPr lang="fr">
                <a:solidFill>
                  <a:srgbClr val="2A4194"/>
                </a:solidFill>
              </a:rPr>
              <a:t>Amazon, originally launched as an online bookstore, quickly expanded its offerings and became the go-to platform for online shopping.</a:t>
            </a:r>
            <a:endParaRPr>
              <a:solidFill>
                <a:srgbClr val="2A4194"/>
              </a:solidFill>
            </a:endParaRPr>
          </a:p>
        </p:txBody>
      </p:sp>
      <p:pic>
        <p:nvPicPr>
          <p:cNvPr id="366" name="Google Shape;366;p37"/>
          <p:cNvPicPr preferRelativeResize="0"/>
          <p:nvPr/>
        </p:nvPicPr>
        <p:blipFill>
          <a:blip r:embed="rId3">
            <a:alphaModFix/>
          </a:blip>
          <a:stretch>
            <a:fillRect/>
          </a:stretch>
        </p:blipFill>
        <p:spPr>
          <a:xfrm>
            <a:off x="5714913" y="801175"/>
            <a:ext cx="2365375" cy="1143000"/>
          </a:xfrm>
          <a:prstGeom prst="rect">
            <a:avLst/>
          </a:prstGeom>
          <a:noFill/>
          <a:ln>
            <a:noFill/>
          </a:ln>
        </p:spPr>
      </p:pic>
      <p:pic>
        <p:nvPicPr>
          <p:cNvPr id="367" name="Google Shape;367;p37"/>
          <p:cNvPicPr preferRelativeResize="0"/>
          <p:nvPr/>
        </p:nvPicPr>
        <p:blipFill>
          <a:blip r:embed="rId4">
            <a:alphaModFix/>
          </a:blip>
          <a:stretch>
            <a:fillRect/>
          </a:stretch>
        </p:blipFill>
        <p:spPr>
          <a:xfrm>
            <a:off x="577550" y="2807260"/>
            <a:ext cx="1051924" cy="985699"/>
          </a:xfrm>
          <a:prstGeom prst="rect">
            <a:avLst/>
          </a:prstGeom>
          <a:noFill/>
          <a:ln>
            <a:noFill/>
          </a:ln>
        </p:spPr>
      </p:pic>
      <p:pic>
        <p:nvPicPr>
          <p:cNvPr id="368" name="Google Shape;368;p37"/>
          <p:cNvPicPr preferRelativeResize="0"/>
          <p:nvPr/>
        </p:nvPicPr>
        <p:blipFill>
          <a:blip r:embed="rId5">
            <a:alphaModFix/>
          </a:blip>
          <a:stretch>
            <a:fillRect/>
          </a:stretch>
        </p:blipFill>
        <p:spPr>
          <a:xfrm>
            <a:off x="1743923" y="2635425"/>
            <a:ext cx="2911797" cy="2229450"/>
          </a:xfrm>
          <a:prstGeom prst="rect">
            <a:avLst/>
          </a:prstGeom>
          <a:noFill/>
          <a:ln>
            <a:noFill/>
          </a:ln>
        </p:spPr>
      </p:pic>
      <p:pic>
        <p:nvPicPr>
          <p:cNvPr id="369" name="Google Shape;369;p37"/>
          <p:cNvPicPr preferRelativeResize="0"/>
          <p:nvPr/>
        </p:nvPicPr>
        <p:blipFill>
          <a:blip r:embed="rId6">
            <a:alphaModFix/>
          </a:blip>
          <a:stretch>
            <a:fillRect/>
          </a:stretch>
        </p:blipFill>
        <p:spPr>
          <a:xfrm>
            <a:off x="520326" y="3943350"/>
            <a:ext cx="1166375" cy="819150"/>
          </a:xfrm>
          <a:prstGeom prst="rect">
            <a:avLst/>
          </a:prstGeom>
          <a:noFill/>
          <a:ln>
            <a:noFill/>
          </a:ln>
        </p:spPr>
      </p:pic>
      <p:sp>
        <p:nvSpPr>
          <p:cNvPr id="370" name="Google Shape;370;p37"/>
          <p:cNvSpPr/>
          <p:nvPr/>
        </p:nvSpPr>
        <p:spPr>
          <a:xfrm>
            <a:off x="4770175" y="3595800"/>
            <a:ext cx="799200" cy="237900"/>
          </a:xfrm>
          <a:prstGeom prst="rightArrow">
            <a:avLst>
              <a:gd fmla="val 50000" name="adj1"/>
              <a:gd fmla="val 50000" name="adj2"/>
            </a:avLst>
          </a:prstGeom>
          <a:solidFill>
            <a:srgbClr val="E7393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371" name="Google Shape;371;p37"/>
          <p:cNvPicPr preferRelativeResize="0"/>
          <p:nvPr/>
        </p:nvPicPr>
        <p:blipFill>
          <a:blip r:embed="rId7">
            <a:alphaModFix/>
          </a:blip>
          <a:stretch>
            <a:fillRect/>
          </a:stretch>
        </p:blipFill>
        <p:spPr>
          <a:xfrm>
            <a:off x="5821430" y="2904550"/>
            <a:ext cx="2528523" cy="888400"/>
          </a:xfrm>
          <a:prstGeom prst="rect">
            <a:avLst/>
          </a:prstGeom>
          <a:noFill/>
          <a:ln>
            <a:noFill/>
          </a:ln>
        </p:spPr>
      </p:pic>
      <p:pic>
        <p:nvPicPr>
          <p:cNvPr id="372" name="Google Shape;372;p37"/>
          <p:cNvPicPr preferRelativeResize="0"/>
          <p:nvPr/>
        </p:nvPicPr>
        <p:blipFill>
          <a:blip r:embed="rId8">
            <a:alphaModFix/>
          </a:blip>
          <a:stretch>
            <a:fillRect/>
          </a:stretch>
        </p:blipFill>
        <p:spPr>
          <a:xfrm>
            <a:off x="5683825" y="3714750"/>
            <a:ext cx="3012250" cy="1143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6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p38"/>
          <p:cNvSpPr txBox="1"/>
          <p:nvPr/>
        </p:nvSpPr>
        <p:spPr>
          <a:xfrm>
            <a:off x="715825" y="900750"/>
            <a:ext cx="49680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sz="1700">
                <a:solidFill>
                  <a:srgbClr val="2A4194"/>
                </a:solidFill>
              </a:rPr>
              <a:t>The Birth of AWS</a:t>
            </a:r>
            <a:endParaRPr b="1" sz="1700">
              <a:solidFill>
                <a:srgbClr val="2A4194"/>
              </a:solidFill>
            </a:endParaRPr>
          </a:p>
        </p:txBody>
      </p:sp>
      <p:sp>
        <p:nvSpPr>
          <p:cNvPr id="378" name="Google Shape;378;p38"/>
          <p:cNvSpPr txBox="1"/>
          <p:nvPr/>
        </p:nvSpPr>
        <p:spPr>
          <a:xfrm>
            <a:off x="642700" y="1403950"/>
            <a:ext cx="4199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a:solidFill>
                  <a:srgbClr val="CC0000"/>
                </a:solidFill>
              </a:rPr>
              <a:t>From Online Bookstore to Cloud Pioneer</a:t>
            </a:r>
            <a:endParaRPr b="1">
              <a:solidFill>
                <a:srgbClr val="CC0000"/>
              </a:solidFill>
            </a:endParaRPr>
          </a:p>
        </p:txBody>
      </p:sp>
      <p:sp>
        <p:nvSpPr>
          <p:cNvPr id="379" name="Google Shape;379;p38"/>
          <p:cNvSpPr txBox="1"/>
          <p:nvPr/>
        </p:nvSpPr>
        <p:spPr>
          <a:xfrm>
            <a:off x="340200" y="2038350"/>
            <a:ext cx="3890100" cy="2662800"/>
          </a:xfrm>
          <a:prstGeom prst="rect">
            <a:avLst/>
          </a:prstGeom>
          <a:noFill/>
          <a:ln>
            <a:noFill/>
          </a:ln>
        </p:spPr>
        <p:txBody>
          <a:bodyPr anchorCtr="0" anchor="t" bIns="91425" lIns="91425" spcFirstLastPara="1" rIns="91425" wrap="square" tIns="91425">
            <a:spAutoFit/>
          </a:bodyPr>
          <a:lstStyle/>
          <a:p>
            <a:pPr indent="-317500" lvl="0" marL="457200" rtl="0" algn="just">
              <a:lnSpc>
                <a:spcPct val="150000"/>
              </a:lnSpc>
              <a:spcBef>
                <a:spcPts val="0"/>
              </a:spcBef>
              <a:spcAft>
                <a:spcPts val="0"/>
              </a:spcAft>
              <a:buClr>
                <a:srgbClr val="E73937"/>
              </a:buClr>
              <a:buSzPts val="1400"/>
              <a:buChar char="●"/>
            </a:pPr>
            <a:r>
              <a:rPr lang="fr">
                <a:solidFill>
                  <a:srgbClr val="1C4587"/>
                </a:solidFill>
              </a:rPr>
              <a:t>Amazon launched AWS in 2002, initially as a way to provide developers with tools and access to Amazon's internal infrastructure.</a:t>
            </a:r>
            <a:endParaRPr>
              <a:solidFill>
                <a:srgbClr val="1C4587"/>
              </a:solidFill>
            </a:endParaRPr>
          </a:p>
          <a:p>
            <a:pPr indent="0" lvl="0" marL="0" rtl="0" algn="just">
              <a:lnSpc>
                <a:spcPct val="150000"/>
              </a:lnSpc>
              <a:spcBef>
                <a:spcPts val="0"/>
              </a:spcBef>
              <a:spcAft>
                <a:spcPts val="0"/>
              </a:spcAft>
              <a:buNone/>
            </a:pPr>
            <a:r>
              <a:t/>
            </a:r>
            <a:endParaRPr>
              <a:solidFill>
                <a:srgbClr val="1C4587"/>
              </a:solidFill>
            </a:endParaRPr>
          </a:p>
          <a:p>
            <a:pPr indent="-317500" lvl="0" marL="457200" rtl="0" algn="just">
              <a:lnSpc>
                <a:spcPct val="150000"/>
              </a:lnSpc>
              <a:spcBef>
                <a:spcPts val="0"/>
              </a:spcBef>
              <a:spcAft>
                <a:spcPts val="0"/>
              </a:spcAft>
              <a:buClr>
                <a:srgbClr val="E73937"/>
              </a:buClr>
              <a:buSzPts val="1400"/>
              <a:buChar char="●"/>
            </a:pPr>
            <a:r>
              <a:rPr b="1" lang="fr">
                <a:solidFill>
                  <a:srgbClr val="1C4587"/>
                </a:solidFill>
              </a:rPr>
              <a:t>Industry Catalyst</a:t>
            </a:r>
            <a:r>
              <a:rPr lang="fr">
                <a:solidFill>
                  <a:srgbClr val="1C4587"/>
                </a:solidFill>
              </a:rPr>
              <a:t>: AWS democratized infrastructure, fueling a new wave of innovation across the tech landscape.</a:t>
            </a:r>
            <a:endParaRPr>
              <a:solidFill>
                <a:srgbClr val="1C4587"/>
              </a:solidFill>
            </a:endParaRPr>
          </a:p>
        </p:txBody>
      </p:sp>
      <p:pic>
        <p:nvPicPr>
          <p:cNvPr id="380" name="Google Shape;380;p38"/>
          <p:cNvPicPr preferRelativeResize="0"/>
          <p:nvPr/>
        </p:nvPicPr>
        <p:blipFill>
          <a:blip r:embed="rId3">
            <a:alphaModFix/>
          </a:blip>
          <a:stretch>
            <a:fillRect/>
          </a:stretch>
        </p:blipFill>
        <p:spPr>
          <a:xfrm>
            <a:off x="4545275" y="923325"/>
            <a:ext cx="4515926" cy="37807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p39"/>
          <p:cNvSpPr txBox="1"/>
          <p:nvPr/>
        </p:nvSpPr>
        <p:spPr>
          <a:xfrm>
            <a:off x="2056600" y="895950"/>
            <a:ext cx="4618800" cy="477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sz="1900">
                <a:solidFill>
                  <a:srgbClr val="2A4194"/>
                </a:solidFill>
              </a:rPr>
              <a:t>Leading Companies Powered by AWS</a:t>
            </a:r>
            <a:endParaRPr b="1" sz="1900">
              <a:solidFill>
                <a:srgbClr val="2A4194"/>
              </a:solidFill>
            </a:endParaRPr>
          </a:p>
        </p:txBody>
      </p:sp>
      <p:pic>
        <p:nvPicPr>
          <p:cNvPr id="386" name="Google Shape;386;p39"/>
          <p:cNvPicPr preferRelativeResize="0"/>
          <p:nvPr/>
        </p:nvPicPr>
        <p:blipFill>
          <a:blip r:embed="rId3">
            <a:alphaModFix/>
          </a:blip>
          <a:stretch>
            <a:fillRect/>
          </a:stretch>
        </p:blipFill>
        <p:spPr>
          <a:xfrm>
            <a:off x="684750" y="2085630"/>
            <a:ext cx="1829150" cy="668220"/>
          </a:xfrm>
          <a:prstGeom prst="rect">
            <a:avLst/>
          </a:prstGeom>
          <a:noFill/>
          <a:ln>
            <a:noFill/>
          </a:ln>
        </p:spPr>
      </p:pic>
      <p:pic>
        <p:nvPicPr>
          <p:cNvPr id="387" name="Google Shape;387;p39"/>
          <p:cNvPicPr preferRelativeResize="0"/>
          <p:nvPr/>
        </p:nvPicPr>
        <p:blipFill>
          <a:blip r:embed="rId4">
            <a:alphaModFix/>
          </a:blip>
          <a:stretch>
            <a:fillRect/>
          </a:stretch>
        </p:blipFill>
        <p:spPr>
          <a:xfrm>
            <a:off x="456151" y="3120499"/>
            <a:ext cx="1530077" cy="1280051"/>
          </a:xfrm>
          <a:prstGeom prst="rect">
            <a:avLst/>
          </a:prstGeom>
          <a:noFill/>
          <a:ln>
            <a:noFill/>
          </a:ln>
        </p:spPr>
      </p:pic>
      <p:pic>
        <p:nvPicPr>
          <p:cNvPr id="388" name="Google Shape;388;p39"/>
          <p:cNvPicPr preferRelativeResize="0"/>
          <p:nvPr/>
        </p:nvPicPr>
        <p:blipFill>
          <a:blip r:embed="rId5">
            <a:alphaModFix/>
          </a:blip>
          <a:stretch>
            <a:fillRect/>
          </a:stretch>
        </p:blipFill>
        <p:spPr>
          <a:xfrm>
            <a:off x="3010512" y="1677836"/>
            <a:ext cx="2207837" cy="1400300"/>
          </a:xfrm>
          <a:prstGeom prst="rect">
            <a:avLst/>
          </a:prstGeom>
          <a:noFill/>
          <a:ln>
            <a:noFill/>
          </a:ln>
        </p:spPr>
      </p:pic>
      <p:pic>
        <p:nvPicPr>
          <p:cNvPr id="389" name="Google Shape;389;p39"/>
          <p:cNvPicPr preferRelativeResize="0"/>
          <p:nvPr/>
        </p:nvPicPr>
        <p:blipFill>
          <a:blip r:embed="rId6">
            <a:alphaModFix/>
          </a:blip>
          <a:stretch>
            <a:fillRect/>
          </a:stretch>
        </p:blipFill>
        <p:spPr>
          <a:xfrm>
            <a:off x="2285288" y="3163663"/>
            <a:ext cx="1193725" cy="1193725"/>
          </a:xfrm>
          <a:prstGeom prst="rect">
            <a:avLst/>
          </a:prstGeom>
          <a:noFill/>
          <a:ln>
            <a:noFill/>
          </a:ln>
        </p:spPr>
      </p:pic>
      <p:pic>
        <p:nvPicPr>
          <p:cNvPr id="390" name="Google Shape;390;p39"/>
          <p:cNvPicPr preferRelativeResize="0"/>
          <p:nvPr/>
        </p:nvPicPr>
        <p:blipFill>
          <a:blip r:embed="rId7">
            <a:alphaModFix/>
          </a:blip>
          <a:stretch>
            <a:fillRect/>
          </a:stretch>
        </p:blipFill>
        <p:spPr>
          <a:xfrm>
            <a:off x="3974887" y="3163671"/>
            <a:ext cx="1193723" cy="1193702"/>
          </a:xfrm>
          <a:prstGeom prst="rect">
            <a:avLst/>
          </a:prstGeom>
          <a:noFill/>
          <a:ln>
            <a:noFill/>
          </a:ln>
        </p:spPr>
      </p:pic>
      <p:pic>
        <p:nvPicPr>
          <p:cNvPr id="391" name="Google Shape;391;p39"/>
          <p:cNvPicPr preferRelativeResize="0"/>
          <p:nvPr/>
        </p:nvPicPr>
        <p:blipFill>
          <a:blip r:embed="rId8">
            <a:alphaModFix/>
          </a:blip>
          <a:stretch>
            <a:fillRect/>
          </a:stretch>
        </p:blipFill>
        <p:spPr>
          <a:xfrm>
            <a:off x="5443124" y="2068188"/>
            <a:ext cx="2581274" cy="685662"/>
          </a:xfrm>
          <a:prstGeom prst="rect">
            <a:avLst/>
          </a:prstGeom>
          <a:noFill/>
          <a:ln>
            <a:noFill/>
          </a:ln>
        </p:spPr>
      </p:pic>
      <p:pic>
        <p:nvPicPr>
          <p:cNvPr id="392" name="Google Shape;392;p39"/>
          <p:cNvPicPr preferRelativeResize="0"/>
          <p:nvPr/>
        </p:nvPicPr>
        <p:blipFill>
          <a:blip r:embed="rId9">
            <a:alphaModFix/>
          </a:blip>
          <a:stretch>
            <a:fillRect/>
          </a:stretch>
        </p:blipFill>
        <p:spPr>
          <a:xfrm>
            <a:off x="5598827" y="2952746"/>
            <a:ext cx="2743751" cy="1635368"/>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40"/>
          <p:cNvSpPr txBox="1"/>
          <p:nvPr/>
        </p:nvSpPr>
        <p:spPr>
          <a:xfrm>
            <a:off x="1951650" y="504450"/>
            <a:ext cx="5754300" cy="477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sz="1900">
                <a:solidFill>
                  <a:srgbClr val="2A4194"/>
                </a:solidFill>
              </a:rPr>
              <a:t>AWS Global infrastructure components</a:t>
            </a:r>
            <a:endParaRPr b="1" sz="1900">
              <a:solidFill>
                <a:srgbClr val="2A4194"/>
              </a:solidFill>
            </a:endParaRPr>
          </a:p>
        </p:txBody>
      </p:sp>
      <p:sp>
        <p:nvSpPr>
          <p:cNvPr id="398" name="Google Shape;398;p40"/>
          <p:cNvSpPr txBox="1"/>
          <p:nvPr/>
        </p:nvSpPr>
        <p:spPr>
          <a:xfrm>
            <a:off x="1023725" y="1815025"/>
            <a:ext cx="1379700" cy="29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fr" sz="1000">
                <a:solidFill>
                  <a:srgbClr val="0B5394"/>
                </a:solidFill>
              </a:rPr>
              <a:t>Separate geographic areas</a:t>
            </a:r>
            <a:endParaRPr b="1" sz="1000">
              <a:solidFill>
                <a:srgbClr val="0B5394"/>
              </a:solidFill>
            </a:endParaRPr>
          </a:p>
        </p:txBody>
      </p:sp>
      <p:pic>
        <p:nvPicPr>
          <p:cNvPr id="399" name="Google Shape;399;p40"/>
          <p:cNvPicPr preferRelativeResize="0"/>
          <p:nvPr/>
        </p:nvPicPr>
        <p:blipFill>
          <a:blip r:embed="rId3">
            <a:alphaModFix/>
          </a:blip>
          <a:stretch>
            <a:fillRect/>
          </a:stretch>
        </p:blipFill>
        <p:spPr>
          <a:xfrm>
            <a:off x="2414250" y="981450"/>
            <a:ext cx="4314890" cy="3857250"/>
          </a:xfrm>
          <a:prstGeom prst="rect">
            <a:avLst/>
          </a:prstGeom>
          <a:noFill/>
          <a:ln>
            <a:noFill/>
          </a:ln>
        </p:spPr>
      </p:pic>
      <p:sp>
        <p:nvSpPr>
          <p:cNvPr id="400" name="Google Shape;400;p40"/>
          <p:cNvSpPr txBox="1"/>
          <p:nvPr/>
        </p:nvSpPr>
        <p:spPr>
          <a:xfrm>
            <a:off x="296475" y="2988900"/>
            <a:ext cx="1584300" cy="384900"/>
          </a:xfrm>
          <a:prstGeom prst="rect">
            <a:avLst/>
          </a:prstGeom>
          <a:solidFill>
            <a:srgbClr val="4FE1F0"/>
          </a:solidFill>
          <a:ln cap="flat" cmpd="sng" w="9525">
            <a:solidFill>
              <a:srgbClr val="4A86E8"/>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fr" sz="1300">
                <a:solidFill>
                  <a:srgbClr val="073763"/>
                </a:solidFill>
              </a:rPr>
              <a:t>Availability</a:t>
            </a:r>
            <a:r>
              <a:rPr b="1" lang="fr" sz="1300">
                <a:solidFill>
                  <a:srgbClr val="073763"/>
                </a:solidFill>
              </a:rPr>
              <a:t> zones</a:t>
            </a:r>
            <a:endParaRPr b="1" sz="1300">
              <a:solidFill>
                <a:srgbClr val="073763"/>
              </a:solidFill>
            </a:endParaRPr>
          </a:p>
        </p:txBody>
      </p:sp>
      <p:sp>
        <p:nvSpPr>
          <p:cNvPr id="401" name="Google Shape;401;p40"/>
          <p:cNvSpPr txBox="1"/>
          <p:nvPr/>
        </p:nvSpPr>
        <p:spPr>
          <a:xfrm>
            <a:off x="2831175" y="3343050"/>
            <a:ext cx="597300" cy="29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fr" sz="1000">
                <a:solidFill>
                  <a:srgbClr val="741B47"/>
                </a:solidFill>
              </a:rPr>
              <a:t>POP</a:t>
            </a:r>
            <a:endParaRPr b="1" sz="1000">
              <a:solidFill>
                <a:srgbClr val="741B47"/>
              </a:solidFill>
            </a:endParaRPr>
          </a:p>
        </p:txBody>
      </p:sp>
      <p:sp>
        <p:nvSpPr>
          <p:cNvPr id="402" name="Google Shape;402;p40"/>
          <p:cNvSpPr txBox="1"/>
          <p:nvPr/>
        </p:nvSpPr>
        <p:spPr>
          <a:xfrm>
            <a:off x="3517125" y="3567000"/>
            <a:ext cx="597300" cy="29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fr" sz="1000">
                <a:solidFill>
                  <a:srgbClr val="741B47"/>
                </a:solidFill>
              </a:rPr>
              <a:t>POP</a:t>
            </a:r>
            <a:endParaRPr b="1" sz="1000">
              <a:solidFill>
                <a:srgbClr val="741B47"/>
              </a:solidFill>
            </a:endParaRPr>
          </a:p>
        </p:txBody>
      </p:sp>
      <p:sp>
        <p:nvSpPr>
          <p:cNvPr id="403" name="Google Shape;403;p40"/>
          <p:cNvSpPr txBox="1"/>
          <p:nvPr/>
        </p:nvSpPr>
        <p:spPr>
          <a:xfrm>
            <a:off x="4343050" y="3638550"/>
            <a:ext cx="597300" cy="29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fr" sz="1000">
                <a:solidFill>
                  <a:srgbClr val="741B47"/>
                </a:solidFill>
              </a:rPr>
              <a:t>POP</a:t>
            </a:r>
            <a:endParaRPr b="1" sz="1000">
              <a:solidFill>
                <a:srgbClr val="741B47"/>
              </a:solidFill>
            </a:endParaRPr>
          </a:p>
        </p:txBody>
      </p:sp>
      <p:sp>
        <p:nvSpPr>
          <p:cNvPr id="404" name="Google Shape;404;p40"/>
          <p:cNvSpPr txBox="1"/>
          <p:nvPr/>
        </p:nvSpPr>
        <p:spPr>
          <a:xfrm>
            <a:off x="5257650" y="3567000"/>
            <a:ext cx="597300" cy="29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fr" sz="1000">
                <a:solidFill>
                  <a:srgbClr val="741B47"/>
                </a:solidFill>
              </a:rPr>
              <a:t>POP</a:t>
            </a:r>
            <a:endParaRPr b="1" sz="1000">
              <a:solidFill>
                <a:srgbClr val="741B47"/>
              </a:solidFill>
            </a:endParaRPr>
          </a:p>
        </p:txBody>
      </p:sp>
      <p:sp>
        <p:nvSpPr>
          <p:cNvPr id="405" name="Google Shape;405;p40"/>
          <p:cNvSpPr txBox="1"/>
          <p:nvPr/>
        </p:nvSpPr>
        <p:spPr>
          <a:xfrm>
            <a:off x="6032200" y="3343050"/>
            <a:ext cx="597300" cy="29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fr" sz="1000">
                <a:solidFill>
                  <a:srgbClr val="741B47"/>
                </a:solidFill>
              </a:rPr>
              <a:t>POP</a:t>
            </a:r>
            <a:endParaRPr b="1" sz="1000">
              <a:solidFill>
                <a:srgbClr val="741B47"/>
              </a:solidFill>
            </a:endParaRPr>
          </a:p>
        </p:txBody>
      </p:sp>
      <p:sp>
        <p:nvSpPr>
          <p:cNvPr id="406" name="Google Shape;406;p40"/>
          <p:cNvSpPr txBox="1"/>
          <p:nvPr/>
        </p:nvSpPr>
        <p:spPr>
          <a:xfrm>
            <a:off x="7209225" y="2988900"/>
            <a:ext cx="1584300" cy="384900"/>
          </a:xfrm>
          <a:prstGeom prst="rect">
            <a:avLst/>
          </a:prstGeom>
          <a:solidFill>
            <a:srgbClr val="C27BA0"/>
          </a:solidFill>
          <a:ln cap="flat" cmpd="sng" w="9525">
            <a:solidFill>
              <a:srgbClr val="4A86E8"/>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fr" sz="1300">
                <a:solidFill>
                  <a:srgbClr val="073763"/>
                </a:solidFill>
              </a:rPr>
              <a:t>Point of presence</a:t>
            </a:r>
            <a:endParaRPr b="1" sz="1300">
              <a:solidFill>
                <a:srgbClr val="073763"/>
              </a:solidFill>
            </a:endParaRPr>
          </a:p>
        </p:txBody>
      </p:sp>
      <p:sp>
        <p:nvSpPr>
          <p:cNvPr id="407" name="Google Shape;407;p40"/>
          <p:cNvSpPr txBox="1"/>
          <p:nvPr/>
        </p:nvSpPr>
        <p:spPr>
          <a:xfrm>
            <a:off x="7163775" y="1236300"/>
            <a:ext cx="1584300" cy="384900"/>
          </a:xfrm>
          <a:prstGeom prst="rect">
            <a:avLst/>
          </a:prstGeom>
          <a:solidFill>
            <a:srgbClr val="B4A7D6"/>
          </a:solidFill>
          <a:ln cap="flat" cmpd="sng" w="9525">
            <a:solidFill>
              <a:srgbClr val="4A86E8"/>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fr" sz="1300">
                <a:solidFill>
                  <a:srgbClr val="073763"/>
                </a:solidFill>
              </a:rPr>
              <a:t>Data centers</a:t>
            </a:r>
            <a:endParaRPr b="1" sz="1300">
              <a:solidFill>
                <a:srgbClr val="073763"/>
              </a:solidFill>
            </a:endParaRPr>
          </a:p>
        </p:txBody>
      </p:sp>
      <p:sp>
        <p:nvSpPr>
          <p:cNvPr id="408" name="Google Shape;408;p40"/>
          <p:cNvSpPr txBox="1"/>
          <p:nvPr/>
        </p:nvSpPr>
        <p:spPr>
          <a:xfrm>
            <a:off x="296475" y="1236300"/>
            <a:ext cx="1584300" cy="384900"/>
          </a:xfrm>
          <a:prstGeom prst="rect">
            <a:avLst/>
          </a:prstGeom>
          <a:solidFill>
            <a:srgbClr val="FF8000"/>
          </a:solidFill>
          <a:ln cap="flat" cmpd="sng" w="9525">
            <a:solidFill>
              <a:srgbClr val="4A86E8"/>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fr" sz="1300">
                <a:solidFill>
                  <a:srgbClr val="073763"/>
                </a:solidFill>
              </a:rPr>
              <a:t>AWS regions</a:t>
            </a:r>
            <a:endParaRPr b="1" sz="1300">
              <a:solidFill>
                <a:srgbClr val="073763"/>
              </a:solidFill>
            </a:endParaRPr>
          </a:p>
        </p:txBody>
      </p:sp>
      <p:pic>
        <p:nvPicPr>
          <p:cNvPr id="409" name="Google Shape;409;p40"/>
          <p:cNvPicPr preferRelativeResize="0"/>
          <p:nvPr/>
        </p:nvPicPr>
        <p:blipFill>
          <a:blip r:embed="rId4">
            <a:alphaModFix/>
          </a:blip>
          <a:stretch>
            <a:fillRect/>
          </a:stretch>
        </p:blipFill>
        <p:spPr>
          <a:xfrm>
            <a:off x="206696" y="1815023"/>
            <a:ext cx="825900" cy="528127"/>
          </a:xfrm>
          <a:prstGeom prst="rect">
            <a:avLst/>
          </a:prstGeom>
          <a:noFill/>
          <a:ln>
            <a:noFill/>
          </a:ln>
        </p:spPr>
      </p:pic>
      <p:sp>
        <p:nvSpPr>
          <p:cNvPr id="410" name="Google Shape;410;p40"/>
          <p:cNvSpPr txBox="1"/>
          <p:nvPr/>
        </p:nvSpPr>
        <p:spPr>
          <a:xfrm>
            <a:off x="312300" y="3486150"/>
            <a:ext cx="2061600" cy="1200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fr" sz="1000">
                <a:solidFill>
                  <a:srgbClr val="0B5394"/>
                </a:solidFill>
              </a:rPr>
              <a:t>AWS </a:t>
            </a:r>
            <a:r>
              <a:rPr b="1" lang="fr" sz="1000">
                <a:solidFill>
                  <a:srgbClr val="0B5394"/>
                </a:solidFill>
              </a:rPr>
              <a:t>regions</a:t>
            </a:r>
            <a:r>
              <a:rPr b="1" lang="fr" sz="1000">
                <a:solidFill>
                  <a:srgbClr val="0B5394"/>
                </a:solidFill>
              </a:rPr>
              <a:t> : </a:t>
            </a:r>
            <a:endParaRPr b="1" sz="1000">
              <a:solidFill>
                <a:srgbClr val="0B5394"/>
              </a:solidFill>
            </a:endParaRPr>
          </a:p>
          <a:p>
            <a:pPr indent="-292100" lvl="0" marL="457200" rtl="0" algn="l">
              <a:lnSpc>
                <a:spcPct val="115000"/>
              </a:lnSpc>
              <a:spcBef>
                <a:spcPts val="0"/>
              </a:spcBef>
              <a:spcAft>
                <a:spcPts val="0"/>
              </a:spcAft>
              <a:buClr>
                <a:srgbClr val="E73937"/>
              </a:buClr>
              <a:buSzPts val="1000"/>
              <a:buChar char="●"/>
            </a:pPr>
            <a:r>
              <a:rPr b="1" lang="fr" sz="1000">
                <a:solidFill>
                  <a:srgbClr val="0B5394"/>
                </a:solidFill>
              </a:rPr>
              <a:t>A region is a cluster of data centers</a:t>
            </a:r>
            <a:endParaRPr b="1" sz="1000">
              <a:solidFill>
                <a:srgbClr val="0B5394"/>
              </a:solidFill>
            </a:endParaRPr>
          </a:p>
          <a:p>
            <a:pPr indent="-292100" lvl="0" marL="457200" rtl="0" algn="l">
              <a:lnSpc>
                <a:spcPct val="115000"/>
              </a:lnSpc>
              <a:spcBef>
                <a:spcPts val="0"/>
              </a:spcBef>
              <a:spcAft>
                <a:spcPts val="0"/>
              </a:spcAft>
              <a:buClr>
                <a:srgbClr val="E73937"/>
              </a:buClr>
              <a:buSzPts val="1000"/>
              <a:buChar char="●"/>
            </a:pPr>
            <a:r>
              <a:rPr b="1" lang="fr" sz="1000">
                <a:solidFill>
                  <a:srgbClr val="0B5394"/>
                </a:solidFill>
              </a:rPr>
              <a:t>Each region has many availability zones</a:t>
            </a:r>
            <a:endParaRPr b="1" sz="1000">
              <a:solidFill>
                <a:srgbClr val="0B5394"/>
              </a:solidFill>
            </a:endParaRPr>
          </a:p>
          <a:p>
            <a:pPr indent="0" lvl="0" marL="457200" rtl="0" algn="l">
              <a:lnSpc>
                <a:spcPct val="115000"/>
              </a:lnSpc>
              <a:spcBef>
                <a:spcPts val="0"/>
              </a:spcBef>
              <a:spcAft>
                <a:spcPts val="0"/>
              </a:spcAft>
              <a:buNone/>
            </a:pPr>
            <a:r>
              <a:rPr b="1" lang="fr" sz="1000">
                <a:solidFill>
                  <a:srgbClr val="0B5394"/>
                </a:solidFill>
              </a:rPr>
              <a:t>(usually 3, min is 3, max is 6)</a:t>
            </a:r>
            <a:endParaRPr b="1" sz="1000">
              <a:solidFill>
                <a:srgbClr val="0B5394"/>
              </a:solidFill>
            </a:endParaRPr>
          </a:p>
          <a:p>
            <a:pPr indent="0" lvl="0" marL="0" rtl="0" algn="l">
              <a:spcBef>
                <a:spcPts val="0"/>
              </a:spcBef>
              <a:spcAft>
                <a:spcPts val="0"/>
              </a:spcAft>
              <a:buNone/>
            </a:pPr>
            <a:r>
              <a:t/>
            </a:r>
            <a:endParaRPr b="1" sz="1000">
              <a:solidFill>
                <a:srgbClr val="0B5394"/>
              </a:solidFill>
            </a:endParaRPr>
          </a:p>
        </p:txBody>
      </p:sp>
      <p:sp>
        <p:nvSpPr>
          <p:cNvPr id="411" name="Google Shape;411;p40"/>
          <p:cNvSpPr txBox="1"/>
          <p:nvPr/>
        </p:nvSpPr>
        <p:spPr>
          <a:xfrm>
            <a:off x="7011375" y="1729950"/>
            <a:ext cx="1815600" cy="769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fr" sz="1000">
                <a:solidFill>
                  <a:srgbClr val="0B5394"/>
                </a:solidFill>
              </a:rPr>
              <a:t>Each availability zone (AZ) is one or more , typically 3,</a:t>
            </a:r>
            <a:endParaRPr b="1" sz="1000">
              <a:solidFill>
                <a:srgbClr val="0B5394"/>
              </a:solidFill>
            </a:endParaRPr>
          </a:p>
          <a:p>
            <a:pPr indent="0" lvl="0" marL="0" rtl="0" algn="ctr">
              <a:spcBef>
                <a:spcPts val="0"/>
              </a:spcBef>
              <a:spcAft>
                <a:spcPts val="0"/>
              </a:spcAft>
              <a:buClr>
                <a:schemeClr val="dk1"/>
              </a:buClr>
              <a:buSzPts val="1100"/>
              <a:buFont typeface="Arial"/>
              <a:buNone/>
            </a:pPr>
            <a:r>
              <a:rPr b="1" lang="fr" sz="1000">
                <a:solidFill>
                  <a:srgbClr val="0B5394"/>
                </a:solidFill>
              </a:rPr>
              <a:t>discrete data centers with redundant power,</a:t>
            </a:r>
            <a:endParaRPr b="1" sz="1000">
              <a:solidFill>
                <a:srgbClr val="0B5394"/>
              </a:solidFill>
            </a:endParaRPr>
          </a:p>
          <a:p>
            <a:pPr indent="0" lvl="0" marL="0" rtl="0" algn="ctr">
              <a:spcBef>
                <a:spcPts val="0"/>
              </a:spcBef>
              <a:spcAft>
                <a:spcPts val="0"/>
              </a:spcAft>
              <a:buClr>
                <a:schemeClr val="dk1"/>
              </a:buClr>
              <a:buSzPts val="1100"/>
              <a:buFont typeface="Arial"/>
              <a:buNone/>
            </a:pPr>
            <a:r>
              <a:rPr b="1" lang="fr" sz="1000">
                <a:solidFill>
                  <a:srgbClr val="0B5394"/>
                </a:solidFill>
              </a:rPr>
              <a:t>networking, and connectivity</a:t>
            </a:r>
            <a:endParaRPr b="1" sz="1000">
              <a:solidFill>
                <a:srgbClr val="0B5394"/>
              </a:solidFill>
            </a:endParaRPr>
          </a:p>
          <a:p>
            <a:pPr indent="0" lvl="0" marL="0" rtl="0" algn="l">
              <a:spcBef>
                <a:spcPts val="0"/>
              </a:spcBef>
              <a:spcAft>
                <a:spcPts val="0"/>
              </a:spcAft>
              <a:buNone/>
            </a:pPr>
            <a:r>
              <a:t/>
            </a:r>
            <a:endParaRPr b="1" sz="1000">
              <a:solidFill>
                <a:srgbClr val="0B5394"/>
              </a:solidFill>
            </a:endParaRPr>
          </a:p>
        </p:txBody>
      </p:sp>
      <p:sp>
        <p:nvSpPr>
          <p:cNvPr id="412" name="Google Shape;412;p40"/>
          <p:cNvSpPr txBox="1"/>
          <p:nvPr/>
        </p:nvSpPr>
        <p:spPr>
          <a:xfrm>
            <a:off x="6729150" y="3558750"/>
            <a:ext cx="2496300" cy="769200"/>
          </a:xfrm>
          <a:prstGeom prst="rect">
            <a:avLst/>
          </a:prstGeom>
          <a:noFill/>
          <a:ln>
            <a:noFill/>
          </a:ln>
        </p:spPr>
        <p:txBody>
          <a:bodyPr anchorCtr="0" anchor="t" bIns="91425" lIns="91425" spcFirstLastPara="1" rIns="91425" wrap="square" tIns="91425">
            <a:noAutofit/>
          </a:bodyPr>
          <a:lstStyle/>
          <a:p>
            <a:pPr indent="-292100" lvl="0" marL="457200" rtl="0" algn="l">
              <a:lnSpc>
                <a:spcPct val="150000"/>
              </a:lnSpc>
              <a:spcBef>
                <a:spcPts val="0"/>
              </a:spcBef>
              <a:spcAft>
                <a:spcPts val="0"/>
              </a:spcAft>
              <a:buClr>
                <a:srgbClr val="E73937"/>
              </a:buClr>
              <a:buSzPts val="1000"/>
              <a:buChar char="●"/>
            </a:pPr>
            <a:r>
              <a:rPr b="1" lang="fr" sz="1000">
                <a:solidFill>
                  <a:srgbClr val="0B5394"/>
                </a:solidFill>
              </a:rPr>
              <a:t>Edge Locations</a:t>
            </a:r>
            <a:endParaRPr b="1" sz="1000">
              <a:solidFill>
                <a:srgbClr val="0B5394"/>
              </a:solidFill>
            </a:endParaRPr>
          </a:p>
          <a:p>
            <a:pPr indent="-292100" lvl="0" marL="457200" rtl="0" algn="l">
              <a:lnSpc>
                <a:spcPct val="150000"/>
              </a:lnSpc>
              <a:spcBef>
                <a:spcPts val="0"/>
              </a:spcBef>
              <a:spcAft>
                <a:spcPts val="0"/>
              </a:spcAft>
              <a:buClr>
                <a:srgbClr val="E73937"/>
              </a:buClr>
              <a:buSzPts val="1000"/>
              <a:buChar char="●"/>
            </a:pPr>
            <a:r>
              <a:rPr b="1" lang="fr" sz="1000">
                <a:solidFill>
                  <a:srgbClr val="0B5394"/>
                </a:solidFill>
              </a:rPr>
              <a:t>Regional edge cache servers</a:t>
            </a:r>
            <a:endParaRPr b="1" sz="1000">
              <a:solidFill>
                <a:srgbClr val="0B5394"/>
              </a:solidFill>
            </a:endParaRPr>
          </a:p>
          <a:p>
            <a:pPr indent="-292100" lvl="0" marL="457200" rtl="0" algn="l">
              <a:lnSpc>
                <a:spcPct val="150000"/>
              </a:lnSpc>
              <a:spcBef>
                <a:spcPts val="0"/>
              </a:spcBef>
              <a:spcAft>
                <a:spcPts val="0"/>
              </a:spcAft>
              <a:buClr>
                <a:srgbClr val="E73937"/>
              </a:buClr>
              <a:buSzPts val="1000"/>
              <a:buChar char="●"/>
            </a:pPr>
            <a:r>
              <a:rPr b="1" lang="fr" sz="1000">
                <a:solidFill>
                  <a:srgbClr val="0B5394"/>
                </a:solidFill>
              </a:rPr>
              <a:t>Amazon has 550+ Points of Presence in 90+ cities across 40+ countries</a:t>
            </a:r>
            <a:endParaRPr b="1" sz="1000">
              <a:solidFill>
                <a:srgbClr val="0B5394"/>
              </a:solidFill>
            </a:endParaRPr>
          </a:p>
        </p:txBody>
      </p:sp>
      <p:sp>
        <p:nvSpPr>
          <p:cNvPr id="413" name="Google Shape;413;p40"/>
          <p:cNvSpPr txBox="1"/>
          <p:nvPr/>
        </p:nvSpPr>
        <p:spPr>
          <a:xfrm rot="719787">
            <a:off x="3332058" y="2250753"/>
            <a:ext cx="1379835" cy="295836"/>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fr" sz="1000">
                <a:solidFill>
                  <a:srgbClr val="0B5394"/>
                </a:solidFill>
              </a:rPr>
              <a:t>Fully isolated</a:t>
            </a:r>
            <a:endParaRPr b="1" sz="1000">
              <a:solidFill>
                <a:srgbClr val="0B5394"/>
              </a:solidFill>
            </a:endParaRPr>
          </a:p>
        </p:txBody>
      </p:sp>
      <p:sp>
        <p:nvSpPr>
          <p:cNvPr id="414" name="Google Shape;414;p40"/>
          <p:cNvSpPr txBox="1"/>
          <p:nvPr/>
        </p:nvSpPr>
        <p:spPr>
          <a:xfrm rot="-779621">
            <a:off x="4796459" y="2162098"/>
            <a:ext cx="1379626" cy="295825"/>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fr" sz="1000">
                <a:solidFill>
                  <a:srgbClr val="0B5394"/>
                </a:solidFill>
              </a:rPr>
              <a:t>Many KMS</a:t>
            </a:r>
            <a:endParaRPr b="1" sz="1000">
              <a:solidFill>
                <a:srgbClr val="0B5394"/>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0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0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0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0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1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1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0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0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0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1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1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1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sp>
        <p:nvSpPr>
          <p:cNvPr id="419" name="Google Shape;419;p41"/>
          <p:cNvSpPr txBox="1"/>
          <p:nvPr/>
        </p:nvSpPr>
        <p:spPr>
          <a:xfrm>
            <a:off x="1951650" y="504450"/>
            <a:ext cx="5754300" cy="477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sz="1900">
                <a:solidFill>
                  <a:srgbClr val="2A4194"/>
                </a:solidFill>
              </a:rPr>
              <a:t>AWS Global infrastructure components</a:t>
            </a:r>
            <a:endParaRPr b="1" sz="1900">
              <a:solidFill>
                <a:srgbClr val="2A4194"/>
              </a:solidFill>
            </a:endParaRPr>
          </a:p>
        </p:txBody>
      </p:sp>
      <p:pic>
        <p:nvPicPr>
          <p:cNvPr id="420" name="Google Shape;420;p41"/>
          <p:cNvPicPr preferRelativeResize="0"/>
          <p:nvPr/>
        </p:nvPicPr>
        <p:blipFill>
          <a:blip r:embed="rId3">
            <a:alphaModFix/>
          </a:blip>
          <a:stretch>
            <a:fillRect/>
          </a:stretch>
        </p:blipFill>
        <p:spPr>
          <a:xfrm>
            <a:off x="845700" y="923187"/>
            <a:ext cx="7452600" cy="3297125"/>
          </a:xfrm>
          <a:prstGeom prst="rect">
            <a:avLst/>
          </a:prstGeom>
          <a:noFill/>
          <a:ln>
            <a:noFill/>
          </a:ln>
        </p:spPr>
      </p:pic>
      <p:sp>
        <p:nvSpPr>
          <p:cNvPr id="421" name="Google Shape;421;p41"/>
          <p:cNvSpPr txBox="1"/>
          <p:nvPr/>
        </p:nvSpPr>
        <p:spPr>
          <a:xfrm>
            <a:off x="614225" y="4220325"/>
            <a:ext cx="2169300" cy="785100"/>
          </a:xfrm>
          <a:prstGeom prst="rect">
            <a:avLst/>
          </a:prstGeom>
          <a:solidFill>
            <a:srgbClr val="A4C2F4"/>
          </a:solidFill>
          <a:ln cap="flat" cmpd="sng" w="9525">
            <a:solidFill>
              <a:srgbClr val="4A86E8"/>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b="1" lang="fr" sz="1300">
                <a:solidFill>
                  <a:srgbClr val="2A4194"/>
                </a:solidFill>
              </a:rPr>
              <a:t>32 Launched Regions</a:t>
            </a:r>
            <a:endParaRPr b="1" sz="1300">
              <a:solidFill>
                <a:srgbClr val="2A4194"/>
              </a:solidFill>
            </a:endParaRPr>
          </a:p>
          <a:p>
            <a:pPr indent="0" lvl="0" marL="0" rtl="0" algn="ctr">
              <a:spcBef>
                <a:spcPts val="0"/>
              </a:spcBef>
              <a:spcAft>
                <a:spcPts val="0"/>
              </a:spcAft>
              <a:buNone/>
            </a:pPr>
            <a:r>
              <a:rPr b="1" lang="fr" sz="1300">
                <a:solidFill>
                  <a:srgbClr val="2A4194"/>
                </a:solidFill>
              </a:rPr>
              <a:t>each with multiple Availability Zones (AZs)</a:t>
            </a:r>
            <a:endParaRPr b="1" sz="1300">
              <a:solidFill>
                <a:srgbClr val="2A4194"/>
              </a:solidFill>
            </a:endParaRPr>
          </a:p>
        </p:txBody>
      </p:sp>
      <p:sp>
        <p:nvSpPr>
          <p:cNvPr id="422" name="Google Shape;422;p41"/>
          <p:cNvSpPr txBox="1"/>
          <p:nvPr/>
        </p:nvSpPr>
        <p:spPr>
          <a:xfrm>
            <a:off x="6360475" y="4220325"/>
            <a:ext cx="2169300" cy="785100"/>
          </a:xfrm>
          <a:prstGeom prst="rect">
            <a:avLst/>
          </a:prstGeom>
          <a:solidFill>
            <a:srgbClr val="A4C2F4"/>
          </a:solidFill>
          <a:ln cap="flat" cmpd="sng" w="9525">
            <a:solidFill>
              <a:srgbClr val="4A86E8"/>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b="1" lang="fr" sz="1300">
                <a:solidFill>
                  <a:srgbClr val="2A4194"/>
                </a:solidFill>
              </a:rPr>
              <a:t>550+ Points of Presence</a:t>
            </a:r>
            <a:endParaRPr b="1" sz="1300">
              <a:solidFill>
                <a:srgbClr val="2A4194"/>
              </a:solidFill>
            </a:endParaRPr>
          </a:p>
          <a:p>
            <a:pPr indent="0" lvl="0" marL="0" rtl="0" algn="ctr">
              <a:spcBef>
                <a:spcPts val="0"/>
              </a:spcBef>
              <a:spcAft>
                <a:spcPts val="0"/>
              </a:spcAft>
              <a:buNone/>
            </a:pPr>
            <a:r>
              <a:rPr b="1" lang="fr" sz="1300">
                <a:solidFill>
                  <a:srgbClr val="2A4194"/>
                </a:solidFill>
              </a:rPr>
              <a:t>and 13 Regional Edge Caches</a:t>
            </a:r>
            <a:endParaRPr b="1" sz="1300">
              <a:solidFill>
                <a:srgbClr val="2A4194"/>
              </a:solidFill>
            </a:endParaRPr>
          </a:p>
        </p:txBody>
      </p:sp>
      <p:sp>
        <p:nvSpPr>
          <p:cNvPr id="423" name="Google Shape;423;p41"/>
          <p:cNvSpPr txBox="1"/>
          <p:nvPr/>
        </p:nvSpPr>
        <p:spPr>
          <a:xfrm>
            <a:off x="3441475" y="4220325"/>
            <a:ext cx="2169300" cy="785100"/>
          </a:xfrm>
          <a:prstGeom prst="rect">
            <a:avLst/>
          </a:prstGeom>
          <a:solidFill>
            <a:srgbClr val="A4C2F4"/>
          </a:solidFill>
          <a:ln cap="flat" cmpd="sng" w="9525">
            <a:solidFill>
              <a:srgbClr val="4A86E8"/>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t/>
            </a:r>
            <a:endParaRPr b="1" sz="1300">
              <a:solidFill>
                <a:schemeClr val="lt1"/>
              </a:solidFill>
            </a:endParaRPr>
          </a:p>
          <a:p>
            <a:pPr indent="0" lvl="0" marL="0" rtl="0" algn="ctr">
              <a:spcBef>
                <a:spcPts val="0"/>
              </a:spcBef>
              <a:spcAft>
                <a:spcPts val="0"/>
              </a:spcAft>
              <a:buClr>
                <a:schemeClr val="dk1"/>
              </a:buClr>
              <a:buSzPts val="1100"/>
              <a:buFont typeface="Arial"/>
              <a:buNone/>
            </a:pPr>
            <a:r>
              <a:rPr b="1" lang="fr" sz="1300">
                <a:solidFill>
                  <a:srgbClr val="2A4194"/>
                </a:solidFill>
              </a:rPr>
              <a:t>102 Availability Zones</a:t>
            </a:r>
            <a:endParaRPr b="1" sz="1300">
              <a:solidFill>
                <a:srgbClr val="2A4194"/>
              </a:solidFill>
            </a:endParaRPr>
          </a:p>
          <a:p>
            <a:pPr indent="0" lvl="0" marL="0" rtl="0" algn="l">
              <a:spcBef>
                <a:spcPts val="0"/>
              </a:spcBef>
              <a:spcAft>
                <a:spcPts val="0"/>
              </a:spcAft>
              <a:buNone/>
            </a:pPr>
            <a:r>
              <a:t/>
            </a:r>
            <a:endParaRPr b="1" sz="1300">
              <a:solidFill>
                <a:schemeClr val="lt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sp>
        <p:nvSpPr>
          <p:cNvPr id="428" name="Google Shape;428;p42"/>
          <p:cNvSpPr txBox="1"/>
          <p:nvPr/>
        </p:nvSpPr>
        <p:spPr>
          <a:xfrm>
            <a:off x="1599325" y="504450"/>
            <a:ext cx="5754300" cy="477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sz="1900">
                <a:solidFill>
                  <a:srgbClr val="2A4194"/>
                </a:solidFill>
              </a:rPr>
              <a:t>Choosing the right AWS Region</a:t>
            </a:r>
            <a:endParaRPr b="1" sz="1900">
              <a:solidFill>
                <a:srgbClr val="2A4194"/>
              </a:solidFill>
            </a:endParaRPr>
          </a:p>
        </p:txBody>
      </p:sp>
      <p:graphicFrame>
        <p:nvGraphicFramePr>
          <p:cNvPr id="429" name="Google Shape;429;p42"/>
          <p:cNvGraphicFramePr/>
          <p:nvPr/>
        </p:nvGraphicFramePr>
        <p:xfrm>
          <a:off x="646050" y="1200150"/>
          <a:ext cx="3000000" cy="3000000"/>
        </p:xfrm>
        <a:graphic>
          <a:graphicData uri="http://schemas.openxmlformats.org/drawingml/2006/table">
            <a:tbl>
              <a:tblPr>
                <a:noFill/>
                <a:tableStyleId>{2CB142D4-6565-445E-8308-0C9FF63343C5}</a:tableStyleId>
              </a:tblPr>
              <a:tblGrid>
                <a:gridCol w="1962975"/>
                <a:gridCol w="1962975"/>
                <a:gridCol w="1962975"/>
                <a:gridCol w="1962975"/>
              </a:tblGrid>
              <a:tr h="390250">
                <a:tc>
                  <a:txBody>
                    <a:bodyPr/>
                    <a:lstStyle/>
                    <a:p>
                      <a:pPr indent="0" lvl="0" marL="0" rtl="0" algn="ctr">
                        <a:spcBef>
                          <a:spcPts val="0"/>
                        </a:spcBef>
                        <a:spcAft>
                          <a:spcPts val="0"/>
                        </a:spcAft>
                        <a:buNone/>
                      </a:pPr>
                      <a:r>
                        <a:rPr b="1" lang="fr">
                          <a:solidFill>
                            <a:srgbClr val="E73937"/>
                          </a:solidFill>
                        </a:rPr>
                        <a:t>Latency</a:t>
                      </a:r>
                      <a:endParaRPr b="1">
                        <a:solidFill>
                          <a:srgbClr val="E73937"/>
                        </a:solidFill>
                      </a:endParaRPr>
                    </a:p>
                  </a:txBody>
                  <a:tcPr marT="91425" marB="91425" marR="91425" marL="91425">
                    <a:lnL cap="flat" cmpd="sng" w="9525">
                      <a:solidFill>
                        <a:srgbClr val="2A4194"/>
                      </a:solidFill>
                      <a:prstDash val="solid"/>
                      <a:round/>
                      <a:headEnd len="sm" w="sm" type="none"/>
                      <a:tailEnd len="sm" w="sm" type="none"/>
                    </a:lnL>
                    <a:lnR cap="flat" cmpd="sng" w="9525">
                      <a:solidFill>
                        <a:srgbClr val="2A4194"/>
                      </a:solidFill>
                      <a:prstDash val="solid"/>
                      <a:round/>
                      <a:headEnd len="sm" w="sm" type="none"/>
                      <a:tailEnd len="sm" w="sm" type="none"/>
                    </a:lnR>
                    <a:lnT cap="flat" cmpd="sng" w="9525">
                      <a:solidFill>
                        <a:srgbClr val="2A4194"/>
                      </a:solidFill>
                      <a:prstDash val="solid"/>
                      <a:round/>
                      <a:headEnd len="sm" w="sm" type="none"/>
                      <a:tailEnd len="sm" w="sm" type="none"/>
                    </a:lnT>
                    <a:lnB cap="flat" cmpd="sng" w="9525">
                      <a:solidFill>
                        <a:srgbClr val="2A4194"/>
                      </a:solidFill>
                      <a:prstDash val="solid"/>
                      <a:round/>
                      <a:headEnd len="sm" w="sm" type="none"/>
                      <a:tailEnd len="sm" w="sm" type="none"/>
                    </a:lnB>
                  </a:tcPr>
                </a:tc>
                <a:tc>
                  <a:txBody>
                    <a:bodyPr/>
                    <a:lstStyle/>
                    <a:p>
                      <a:pPr indent="0" lvl="0" marL="0" rtl="0" algn="ctr">
                        <a:spcBef>
                          <a:spcPts val="0"/>
                        </a:spcBef>
                        <a:spcAft>
                          <a:spcPts val="0"/>
                        </a:spcAft>
                        <a:buNone/>
                      </a:pPr>
                      <a:r>
                        <a:rPr b="1" lang="fr">
                          <a:solidFill>
                            <a:srgbClr val="E73937"/>
                          </a:solidFill>
                        </a:rPr>
                        <a:t>P</a:t>
                      </a:r>
                      <a:r>
                        <a:rPr b="1" lang="fr">
                          <a:solidFill>
                            <a:srgbClr val="E73937"/>
                          </a:solidFill>
                        </a:rPr>
                        <a:t>ricing</a:t>
                      </a:r>
                      <a:endParaRPr b="1">
                        <a:solidFill>
                          <a:srgbClr val="E73937"/>
                        </a:solidFill>
                      </a:endParaRPr>
                    </a:p>
                  </a:txBody>
                  <a:tcPr marT="91425" marB="91425" marR="91425" marL="91425">
                    <a:lnL cap="flat" cmpd="sng" w="9525">
                      <a:solidFill>
                        <a:srgbClr val="2A4194"/>
                      </a:solidFill>
                      <a:prstDash val="solid"/>
                      <a:round/>
                      <a:headEnd len="sm" w="sm" type="none"/>
                      <a:tailEnd len="sm" w="sm" type="none"/>
                    </a:lnL>
                    <a:lnR cap="flat" cmpd="sng" w="9525">
                      <a:solidFill>
                        <a:srgbClr val="2A4194"/>
                      </a:solidFill>
                      <a:prstDash val="solid"/>
                      <a:round/>
                      <a:headEnd len="sm" w="sm" type="none"/>
                      <a:tailEnd len="sm" w="sm" type="none"/>
                    </a:lnR>
                    <a:lnT cap="flat" cmpd="sng" w="9525">
                      <a:solidFill>
                        <a:srgbClr val="2A4194"/>
                      </a:solidFill>
                      <a:prstDash val="solid"/>
                      <a:round/>
                      <a:headEnd len="sm" w="sm" type="none"/>
                      <a:tailEnd len="sm" w="sm" type="none"/>
                    </a:lnT>
                    <a:lnB cap="flat" cmpd="sng" w="9525">
                      <a:solidFill>
                        <a:srgbClr val="2A4194"/>
                      </a:solidFill>
                      <a:prstDash val="solid"/>
                      <a:round/>
                      <a:headEnd len="sm" w="sm" type="none"/>
                      <a:tailEnd len="sm" w="sm" type="none"/>
                    </a:lnB>
                  </a:tcPr>
                </a:tc>
                <a:tc>
                  <a:txBody>
                    <a:bodyPr/>
                    <a:lstStyle/>
                    <a:p>
                      <a:pPr indent="0" lvl="0" marL="0" rtl="0" algn="ctr">
                        <a:spcBef>
                          <a:spcPts val="0"/>
                        </a:spcBef>
                        <a:spcAft>
                          <a:spcPts val="0"/>
                        </a:spcAft>
                        <a:buNone/>
                      </a:pPr>
                      <a:r>
                        <a:rPr b="1" lang="fr">
                          <a:solidFill>
                            <a:srgbClr val="E73937"/>
                          </a:solidFill>
                        </a:rPr>
                        <a:t>Service availability</a:t>
                      </a:r>
                      <a:endParaRPr b="1">
                        <a:solidFill>
                          <a:srgbClr val="E73937"/>
                        </a:solidFill>
                      </a:endParaRPr>
                    </a:p>
                  </a:txBody>
                  <a:tcPr marT="91425" marB="91425" marR="91425" marL="91425">
                    <a:lnL cap="flat" cmpd="sng" w="9525">
                      <a:solidFill>
                        <a:srgbClr val="2A4194"/>
                      </a:solidFill>
                      <a:prstDash val="solid"/>
                      <a:round/>
                      <a:headEnd len="sm" w="sm" type="none"/>
                      <a:tailEnd len="sm" w="sm" type="none"/>
                    </a:lnL>
                    <a:lnR cap="flat" cmpd="sng" w="9525">
                      <a:solidFill>
                        <a:srgbClr val="2A4194"/>
                      </a:solidFill>
                      <a:prstDash val="solid"/>
                      <a:round/>
                      <a:headEnd len="sm" w="sm" type="none"/>
                      <a:tailEnd len="sm" w="sm" type="none"/>
                    </a:lnR>
                    <a:lnT cap="flat" cmpd="sng" w="9525">
                      <a:solidFill>
                        <a:srgbClr val="2A4194"/>
                      </a:solidFill>
                      <a:prstDash val="solid"/>
                      <a:round/>
                      <a:headEnd len="sm" w="sm" type="none"/>
                      <a:tailEnd len="sm" w="sm" type="none"/>
                    </a:lnT>
                    <a:lnB cap="flat" cmpd="sng" w="9525">
                      <a:solidFill>
                        <a:srgbClr val="2A4194"/>
                      </a:solidFill>
                      <a:prstDash val="solid"/>
                      <a:round/>
                      <a:headEnd len="sm" w="sm" type="none"/>
                      <a:tailEnd len="sm" w="sm" type="none"/>
                    </a:lnB>
                  </a:tcPr>
                </a:tc>
                <a:tc>
                  <a:txBody>
                    <a:bodyPr/>
                    <a:lstStyle/>
                    <a:p>
                      <a:pPr indent="0" lvl="0" marL="0" rtl="0" algn="ctr">
                        <a:spcBef>
                          <a:spcPts val="0"/>
                        </a:spcBef>
                        <a:spcAft>
                          <a:spcPts val="0"/>
                        </a:spcAft>
                        <a:buNone/>
                      </a:pPr>
                      <a:r>
                        <a:rPr b="1" lang="fr">
                          <a:solidFill>
                            <a:srgbClr val="E73937"/>
                          </a:solidFill>
                        </a:rPr>
                        <a:t>D</a:t>
                      </a:r>
                      <a:r>
                        <a:rPr b="1" lang="fr">
                          <a:solidFill>
                            <a:srgbClr val="E73937"/>
                          </a:solidFill>
                        </a:rPr>
                        <a:t>ata </a:t>
                      </a:r>
                      <a:r>
                        <a:rPr b="1" lang="fr" sz="1300">
                          <a:solidFill>
                            <a:srgbClr val="E73937"/>
                          </a:solidFill>
                          <a:highlight>
                            <a:srgbClr val="FFFFFF"/>
                          </a:highlight>
                        </a:rPr>
                        <a:t>compliance</a:t>
                      </a:r>
                      <a:endParaRPr b="1">
                        <a:solidFill>
                          <a:srgbClr val="E73937"/>
                        </a:solidFill>
                      </a:endParaRPr>
                    </a:p>
                  </a:txBody>
                  <a:tcPr marT="91425" marB="91425" marR="91425" marL="91425">
                    <a:lnL cap="flat" cmpd="sng" w="9525">
                      <a:solidFill>
                        <a:srgbClr val="2A4194"/>
                      </a:solidFill>
                      <a:prstDash val="solid"/>
                      <a:round/>
                      <a:headEnd len="sm" w="sm" type="none"/>
                      <a:tailEnd len="sm" w="sm" type="none"/>
                    </a:lnL>
                    <a:lnR cap="flat" cmpd="sng" w="9525">
                      <a:solidFill>
                        <a:srgbClr val="2A4194"/>
                      </a:solidFill>
                      <a:prstDash val="solid"/>
                      <a:round/>
                      <a:headEnd len="sm" w="sm" type="none"/>
                      <a:tailEnd len="sm" w="sm" type="none"/>
                    </a:lnR>
                    <a:lnT cap="flat" cmpd="sng" w="9525">
                      <a:solidFill>
                        <a:srgbClr val="2A4194"/>
                      </a:solidFill>
                      <a:prstDash val="solid"/>
                      <a:round/>
                      <a:headEnd len="sm" w="sm" type="none"/>
                      <a:tailEnd len="sm" w="sm" type="none"/>
                    </a:lnT>
                    <a:lnB cap="flat" cmpd="sng" w="9525">
                      <a:solidFill>
                        <a:srgbClr val="2A4194"/>
                      </a:solidFill>
                      <a:prstDash val="solid"/>
                      <a:round/>
                      <a:headEnd len="sm" w="sm" type="none"/>
                      <a:tailEnd len="sm" w="sm" type="none"/>
                    </a:lnB>
                  </a:tcPr>
                </a:tc>
              </a:tr>
              <a:tr h="2912175">
                <a:tc>
                  <a:txBody>
                    <a:bodyPr/>
                    <a:lstStyle/>
                    <a:p>
                      <a:pPr indent="0" lvl="0" marL="0" rtl="0" algn="l">
                        <a:spcBef>
                          <a:spcPts val="0"/>
                        </a:spcBef>
                        <a:spcAft>
                          <a:spcPts val="0"/>
                        </a:spcAft>
                        <a:buNone/>
                      </a:pPr>
                      <a:r>
                        <a:rPr lang="fr">
                          <a:solidFill>
                            <a:srgbClr val="2A4194"/>
                          </a:solidFill>
                        </a:rPr>
                        <a:t>For applications sensitive to latency, pick a Region near your users to reduce wait times. High latency notably affects synchronous tasks like gaming and IoT, and can also impact asynchronous tasks like ecommerce</a:t>
                      </a:r>
                      <a:r>
                        <a:rPr lang="fr">
                          <a:solidFill>
                            <a:schemeClr val="accent1"/>
                          </a:solidFill>
                        </a:rPr>
                        <a:t>.</a:t>
                      </a:r>
                      <a:endParaRPr>
                        <a:solidFill>
                          <a:schemeClr val="accent1"/>
                        </a:solidFill>
                      </a:endParaRPr>
                    </a:p>
                  </a:txBody>
                  <a:tcPr marT="91425" marB="91425" marR="91425" marL="91425">
                    <a:lnL cap="flat" cmpd="sng" w="9525">
                      <a:solidFill>
                        <a:srgbClr val="2A4194"/>
                      </a:solidFill>
                      <a:prstDash val="solid"/>
                      <a:round/>
                      <a:headEnd len="sm" w="sm" type="none"/>
                      <a:tailEnd len="sm" w="sm" type="none"/>
                    </a:lnL>
                    <a:lnR cap="flat" cmpd="sng" w="9525">
                      <a:solidFill>
                        <a:srgbClr val="2A4194"/>
                      </a:solidFill>
                      <a:prstDash val="solid"/>
                      <a:round/>
                      <a:headEnd len="sm" w="sm" type="none"/>
                      <a:tailEnd len="sm" w="sm" type="none"/>
                    </a:lnR>
                    <a:lnT cap="flat" cmpd="sng" w="9525">
                      <a:solidFill>
                        <a:srgbClr val="2A4194"/>
                      </a:solidFill>
                      <a:prstDash val="solid"/>
                      <a:round/>
                      <a:headEnd len="sm" w="sm" type="none"/>
                      <a:tailEnd len="sm" w="sm" type="none"/>
                    </a:lnT>
                    <a:lnB cap="flat" cmpd="sng" w="9525">
                      <a:solidFill>
                        <a:srgbClr val="2A4194"/>
                      </a:solidFill>
                      <a:prstDash val="solid"/>
                      <a:round/>
                      <a:headEnd len="sm" w="sm" type="none"/>
                      <a:tailEnd len="sm" w="sm" type="none"/>
                    </a:lnB>
                  </a:tcPr>
                </a:tc>
                <a:tc>
                  <a:txBody>
                    <a:bodyPr/>
                    <a:lstStyle/>
                    <a:p>
                      <a:pPr indent="0" lvl="0" marL="0" rtl="0" algn="l">
                        <a:spcBef>
                          <a:spcPts val="0"/>
                        </a:spcBef>
                        <a:spcAft>
                          <a:spcPts val="0"/>
                        </a:spcAft>
                        <a:buNone/>
                      </a:pPr>
                      <a:r>
                        <a:rPr lang="fr">
                          <a:solidFill>
                            <a:srgbClr val="2A4194"/>
                          </a:solidFill>
                        </a:rPr>
                        <a:t>Prices for operating data centers vary across Regions due to factors like internet connectivity, equipment costs, and local economy. Instead of a global flat rate, AWS charges based on each Region's specific financial considerations.</a:t>
                      </a:r>
                      <a:endParaRPr>
                        <a:solidFill>
                          <a:srgbClr val="2A4194"/>
                        </a:solidFill>
                      </a:endParaRPr>
                    </a:p>
                  </a:txBody>
                  <a:tcPr marT="91425" marB="91425" marR="91425" marL="91425">
                    <a:lnL cap="flat" cmpd="sng" w="9525">
                      <a:solidFill>
                        <a:srgbClr val="2A4194"/>
                      </a:solidFill>
                      <a:prstDash val="solid"/>
                      <a:round/>
                      <a:headEnd len="sm" w="sm" type="none"/>
                      <a:tailEnd len="sm" w="sm" type="none"/>
                    </a:lnL>
                    <a:lnR cap="flat" cmpd="sng" w="9525">
                      <a:solidFill>
                        <a:srgbClr val="2A4194"/>
                      </a:solidFill>
                      <a:prstDash val="solid"/>
                      <a:round/>
                      <a:headEnd len="sm" w="sm" type="none"/>
                      <a:tailEnd len="sm" w="sm" type="none"/>
                    </a:lnR>
                    <a:lnT cap="flat" cmpd="sng" w="9525">
                      <a:solidFill>
                        <a:srgbClr val="2A4194"/>
                      </a:solidFill>
                      <a:prstDash val="solid"/>
                      <a:round/>
                      <a:headEnd len="sm" w="sm" type="none"/>
                      <a:tailEnd len="sm" w="sm" type="none"/>
                    </a:lnT>
                    <a:lnB cap="flat" cmpd="sng" w="9525">
                      <a:solidFill>
                        <a:srgbClr val="2A4194"/>
                      </a:solidFill>
                      <a:prstDash val="solid"/>
                      <a:round/>
                      <a:headEnd len="sm" w="sm" type="none"/>
                      <a:tailEnd len="sm" w="sm" type="none"/>
                    </a:lnB>
                  </a:tcPr>
                </a:tc>
                <a:tc>
                  <a:txBody>
                    <a:bodyPr/>
                    <a:lstStyle/>
                    <a:p>
                      <a:pPr indent="0" lvl="0" marL="0" rtl="0" algn="l">
                        <a:spcBef>
                          <a:spcPts val="0"/>
                        </a:spcBef>
                        <a:spcAft>
                          <a:spcPts val="0"/>
                        </a:spcAft>
                        <a:buNone/>
                      </a:pPr>
                      <a:r>
                        <a:rPr lang="fr">
                          <a:solidFill>
                            <a:srgbClr val="2A4194"/>
                          </a:solidFill>
                        </a:rPr>
                        <a:t>Some services might not be available in some Regions. The AWS documentation provides a table that shows the services available in each Region.</a:t>
                      </a:r>
                      <a:endParaRPr>
                        <a:solidFill>
                          <a:srgbClr val="2A4194"/>
                        </a:solidFill>
                      </a:endParaRPr>
                    </a:p>
                  </a:txBody>
                  <a:tcPr marT="91425" marB="91425" marR="91425" marL="91425">
                    <a:lnL cap="flat" cmpd="sng" w="9525">
                      <a:solidFill>
                        <a:srgbClr val="2A4194"/>
                      </a:solidFill>
                      <a:prstDash val="solid"/>
                      <a:round/>
                      <a:headEnd len="sm" w="sm" type="none"/>
                      <a:tailEnd len="sm" w="sm" type="none"/>
                    </a:lnL>
                    <a:lnR cap="flat" cmpd="sng" w="9525">
                      <a:solidFill>
                        <a:srgbClr val="2A4194"/>
                      </a:solidFill>
                      <a:prstDash val="solid"/>
                      <a:round/>
                      <a:headEnd len="sm" w="sm" type="none"/>
                      <a:tailEnd len="sm" w="sm" type="none"/>
                    </a:lnR>
                    <a:lnT cap="flat" cmpd="sng" w="9525">
                      <a:solidFill>
                        <a:srgbClr val="2A4194"/>
                      </a:solidFill>
                      <a:prstDash val="solid"/>
                      <a:round/>
                      <a:headEnd len="sm" w="sm" type="none"/>
                      <a:tailEnd len="sm" w="sm" type="none"/>
                    </a:lnT>
                    <a:lnB cap="flat" cmpd="sng" w="9525">
                      <a:solidFill>
                        <a:srgbClr val="2A4194"/>
                      </a:solidFill>
                      <a:prstDash val="solid"/>
                      <a:round/>
                      <a:headEnd len="sm" w="sm" type="none"/>
                      <a:tailEnd len="sm" w="sm" type="none"/>
                    </a:lnB>
                  </a:tcPr>
                </a:tc>
                <a:tc>
                  <a:txBody>
                    <a:bodyPr/>
                    <a:lstStyle/>
                    <a:p>
                      <a:pPr indent="0" lvl="0" marL="0" rtl="0" algn="l">
                        <a:spcBef>
                          <a:spcPts val="0"/>
                        </a:spcBef>
                        <a:spcAft>
                          <a:spcPts val="0"/>
                        </a:spcAft>
                        <a:buNone/>
                      </a:pPr>
                      <a:r>
                        <a:rPr lang="fr">
                          <a:solidFill>
                            <a:srgbClr val="2A4194"/>
                          </a:solidFill>
                        </a:rPr>
                        <a:t>Enterprise companies often must comply with regulations that require customer data to be stored in a specific geographic territory. If applicable, choose a Region that meets your compliance requirements.</a:t>
                      </a:r>
                      <a:endParaRPr>
                        <a:solidFill>
                          <a:srgbClr val="2A4194"/>
                        </a:solidFill>
                      </a:endParaRPr>
                    </a:p>
                  </a:txBody>
                  <a:tcPr marT="91425" marB="91425" marR="91425" marL="91425">
                    <a:lnL cap="flat" cmpd="sng" w="9525">
                      <a:solidFill>
                        <a:srgbClr val="2A4194"/>
                      </a:solidFill>
                      <a:prstDash val="solid"/>
                      <a:round/>
                      <a:headEnd len="sm" w="sm" type="none"/>
                      <a:tailEnd len="sm" w="sm" type="none"/>
                    </a:lnL>
                    <a:lnR cap="flat" cmpd="sng" w="9525">
                      <a:solidFill>
                        <a:srgbClr val="2A4194"/>
                      </a:solidFill>
                      <a:prstDash val="solid"/>
                      <a:round/>
                      <a:headEnd len="sm" w="sm" type="none"/>
                      <a:tailEnd len="sm" w="sm" type="none"/>
                    </a:lnR>
                    <a:lnT cap="flat" cmpd="sng" w="9525">
                      <a:solidFill>
                        <a:srgbClr val="2A4194"/>
                      </a:solidFill>
                      <a:prstDash val="solid"/>
                      <a:round/>
                      <a:headEnd len="sm" w="sm" type="none"/>
                      <a:tailEnd len="sm" w="sm" type="none"/>
                    </a:lnT>
                    <a:lnB cap="flat" cmpd="sng" w="9525">
                      <a:solidFill>
                        <a:srgbClr val="2A4194"/>
                      </a:solidFill>
                      <a:prstDash val="solid"/>
                      <a:round/>
                      <a:headEnd len="sm" w="sm" type="none"/>
                      <a:tailEnd len="sm" w="sm" type="none"/>
                    </a:lnB>
                  </a:tcPr>
                </a:tc>
              </a:tr>
            </a:tbl>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sp>
        <p:nvSpPr>
          <p:cNvPr id="434" name="Google Shape;434;p43"/>
          <p:cNvSpPr txBox="1"/>
          <p:nvPr/>
        </p:nvSpPr>
        <p:spPr>
          <a:xfrm>
            <a:off x="1599325" y="504450"/>
            <a:ext cx="5754300" cy="477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sz="1900">
                <a:solidFill>
                  <a:srgbClr val="2A4194"/>
                </a:solidFill>
              </a:rPr>
              <a:t>Edge locations </a:t>
            </a:r>
            <a:endParaRPr b="1" sz="1900">
              <a:solidFill>
                <a:srgbClr val="2A4194"/>
              </a:solidFill>
            </a:endParaRPr>
          </a:p>
        </p:txBody>
      </p:sp>
      <p:pic>
        <p:nvPicPr>
          <p:cNvPr id="435" name="Google Shape;435;p43"/>
          <p:cNvPicPr preferRelativeResize="0"/>
          <p:nvPr/>
        </p:nvPicPr>
        <p:blipFill>
          <a:blip r:embed="rId3">
            <a:alphaModFix/>
          </a:blip>
          <a:stretch>
            <a:fillRect/>
          </a:stretch>
        </p:blipFill>
        <p:spPr>
          <a:xfrm>
            <a:off x="1312575" y="1147750"/>
            <a:ext cx="6858000" cy="3305175"/>
          </a:xfrm>
          <a:prstGeom prst="rect">
            <a:avLst/>
          </a:prstGeom>
          <a:noFill/>
          <a:ln>
            <a:noFill/>
          </a:ln>
        </p:spPr>
      </p:pic>
      <p:pic>
        <p:nvPicPr>
          <p:cNvPr id="436" name="Google Shape;436;p43"/>
          <p:cNvPicPr preferRelativeResize="0"/>
          <p:nvPr/>
        </p:nvPicPr>
        <p:blipFill>
          <a:blip r:embed="rId4">
            <a:alphaModFix/>
          </a:blip>
          <a:stretch>
            <a:fillRect/>
          </a:stretch>
        </p:blipFill>
        <p:spPr>
          <a:xfrm>
            <a:off x="5714928" y="333875"/>
            <a:ext cx="1262924" cy="8181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sp>
        <p:nvSpPr>
          <p:cNvPr id="441" name="Google Shape;441;p44"/>
          <p:cNvSpPr txBox="1"/>
          <p:nvPr/>
        </p:nvSpPr>
        <p:spPr>
          <a:xfrm>
            <a:off x="1951650" y="352050"/>
            <a:ext cx="5754300" cy="477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sz="1900">
                <a:solidFill>
                  <a:srgbClr val="2A4194"/>
                </a:solidFill>
              </a:rPr>
              <a:t>AWS Well-Architected Pillars</a:t>
            </a:r>
            <a:endParaRPr b="1" sz="1900">
              <a:solidFill>
                <a:srgbClr val="2A4194"/>
              </a:solidFill>
            </a:endParaRPr>
          </a:p>
        </p:txBody>
      </p:sp>
      <p:sp>
        <p:nvSpPr>
          <p:cNvPr id="442" name="Google Shape;442;p44"/>
          <p:cNvSpPr txBox="1"/>
          <p:nvPr/>
        </p:nvSpPr>
        <p:spPr>
          <a:xfrm>
            <a:off x="3398087" y="4710000"/>
            <a:ext cx="690900" cy="29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fr" sz="1000">
                <a:solidFill>
                  <a:srgbClr val="0B5394"/>
                </a:solidFill>
              </a:rPr>
              <a:t>Trends</a:t>
            </a:r>
            <a:endParaRPr b="1" sz="1000">
              <a:solidFill>
                <a:srgbClr val="0B5394"/>
              </a:solidFill>
            </a:endParaRPr>
          </a:p>
        </p:txBody>
      </p:sp>
      <p:sp>
        <p:nvSpPr>
          <p:cNvPr id="443" name="Google Shape;443;p44"/>
          <p:cNvSpPr txBox="1"/>
          <p:nvPr/>
        </p:nvSpPr>
        <p:spPr>
          <a:xfrm>
            <a:off x="601275" y="1083900"/>
            <a:ext cx="2169300" cy="384900"/>
          </a:xfrm>
          <a:prstGeom prst="rect">
            <a:avLst/>
          </a:prstGeom>
          <a:solidFill>
            <a:srgbClr val="6D9EEB"/>
          </a:solidFill>
          <a:ln cap="flat" cmpd="sng" w="9525">
            <a:solidFill>
              <a:srgbClr val="4A86E8"/>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fr" sz="1300">
                <a:solidFill>
                  <a:schemeClr val="lt1"/>
                </a:solidFill>
              </a:rPr>
              <a:t>Operational excellence</a:t>
            </a:r>
            <a:endParaRPr b="1" sz="1300">
              <a:solidFill>
                <a:schemeClr val="lt1"/>
              </a:solidFill>
            </a:endParaRPr>
          </a:p>
        </p:txBody>
      </p:sp>
      <p:sp>
        <p:nvSpPr>
          <p:cNvPr id="444" name="Google Shape;444;p44"/>
          <p:cNvSpPr txBox="1"/>
          <p:nvPr/>
        </p:nvSpPr>
        <p:spPr>
          <a:xfrm>
            <a:off x="6347525" y="1083900"/>
            <a:ext cx="2169300" cy="384900"/>
          </a:xfrm>
          <a:prstGeom prst="rect">
            <a:avLst/>
          </a:prstGeom>
          <a:solidFill>
            <a:srgbClr val="6D9EEB"/>
          </a:solidFill>
          <a:ln cap="flat" cmpd="sng" w="9525">
            <a:solidFill>
              <a:srgbClr val="4A86E8"/>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fr" sz="1300">
                <a:solidFill>
                  <a:schemeClr val="lt1"/>
                </a:solidFill>
              </a:rPr>
              <a:t>Reliability</a:t>
            </a:r>
            <a:endParaRPr b="1" sz="1300">
              <a:solidFill>
                <a:schemeClr val="lt1"/>
              </a:solidFill>
            </a:endParaRPr>
          </a:p>
        </p:txBody>
      </p:sp>
      <p:sp>
        <p:nvSpPr>
          <p:cNvPr id="445" name="Google Shape;445;p44"/>
          <p:cNvSpPr txBox="1"/>
          <p:nvPr/>
        </p:nvSpPr>
        <p:spPr>
          <a:xfrm>
            <a:off x="3428525" y="1083900"/>
            <a:ext cx="2169300" cy="384900"/>
          </a:xfrm>
          <a:prstGeom prst="rect">
            <a:avLst/>
          </a:prstGeom>
          <a:solidFill>
            <a:srgbClr val="6D9EEB"/>
          </a:solidFill>
          <a:ln cap="flat" cmpd="sng" w="9525">
            <a:solidFill>
              <a:srgbClr val="4A86E8"/>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fr" sz="1300">
                <a:solidFill>
                  <a:schemeClr val="lt1"/>
                </a:solidFill>
              </a:rPr>
              <a:t>Security</a:t>
            </a:r>
            <a:endParaRPr b="1" sz="1300">
              <a:solidFill>
                <a:schemeClr val="lt1"/>
              </a:solidFill>
            </a:endParaRPr>
          </a:p>
        </p:txBody>
      </p:sp>
      <p:sp>
        <p:nvSpPr>
          <p:cNvPr id="446" name="Google Shape;446;p44"/>
          <p:cNvSpPr txBox="1"/>
          <p:nvPr/>
        </p:nvSpPr>
        <p:spPr>
          <a:xfrm>
            <a:off x="555400" y="2791700"/>
            <a:ext cx="2169300" cy="384900"/>
          </a:xfrm>
          <a:prstGeom prst="rect">
            <a:avLst/>
          </a:prstGeom>
          <a:solidFill>
            <a:srgbClr val="6D9EEB"/>
          </a:solidFill>
          <a:ln cap="flat" cmpd="sng" w="9525">
            <a:solidFill>
              <a:srgbClr val="4A86E8"/>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fr" sz="1300">
                <a:solidFill>
                  <a:schemeClr val="lt1"/>
                </a:solidFill>
              </a:rPr>
              <a:t>Performance efficiency</a:t>
            </a:r>
            <a:endParaRPr b="1" sz="1300">
              <a:solidFill>
                <a:schemeClr val="lt1"/>
              </a:solidFill>
            </a:endParaRPr>
          </a:p>
        </p:txBody>
      </p:sp>
      <p:sp>
        <p:nvSpPr>
          <p:cNvPr id="447" name="Google Shape;447;p44"/>
          <p:cNvSpPr txBox="1"/>
          <p:nvPr/>
        </p:nvSpPr>
        <p:spPr>
          <a:xfrm>
            <a:off x="6301650" y="2791700"/>
            <a:ext cx="2169300" cy="384900"/>
          </a:xfrm>
          <a:prstGeom prst="rect">
            <a:avLst/>
          </a:prstGeom>
          <a:solidFill>
            <a:srgbClr val="6D9EEB"/>
          </a:solidFill>
          <a:ln cap="flat" cmpd="sng" w="9525">
            <a:solidFill>
              <a:srgbClr val="4A86E8"/>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fr" sz="1300">
                <a:solidFill>
                  <a:schemeClr val="lt1"/>
                </a:solidFill>
              </a:rPr>
              <a:t>Sustainability</a:t>
            </a:r>
            <a:endParaRPr b="1" sz="1300">
              <a:solidFill>
                <a:schemeClr val="lt1"/>
              </a:solidFill>
            </a:endParaRPr>
          </a:p>
        </p:txBody>
      </p:sp>
      <p:sp>
        <p:nvSpPr>
          <p:cNvPr id="448" name="Google Shape;448;p44"/>
          <p:cNvSpPr txBox="1"/>
          <p:nvPr/>
        </p:nvSpPr>
        <p:spPr>
          <a:xfrm>
            <a:off x="3382650" y="2791700"/>
            <a:ext cx="2169300" cy="384900"/>
          </a:xfrm>
          <a:prstGeom prst="rect">
            <a:avLst/>
          </a:prstGeom>
          <a:solidFill>
            <a:srgbClr val="6D9EEB"/>
          </a:solidFill>
          <a:ln cap="flat" cmpd="sng" w="9525">
            <a:solidFill>
              <a:srgbClr val="4A86E8"/>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fr" sz="1300">
                <a:solidFill>
                  <a:schemeClr val="lt1"/>
                </a:solidFill>
              </a:rPr>
              <a:t>Cost optimization</a:t>
            </a:r>
            <a:endParaRPr b="1" sz="1300">
              <a:solidFill>
                <a:schemeClr val="lt1"/>
              </a:solidFill>
            </a:endParaRPr>
          </a:p>
        </p:txBody>
      </p:sp>
      <p:pic>
        <p:nvPicPr>
          <p:cNvPr id="449" name="Google Shape;449;p44"/>
          <p:cNvPicPr preferRelativeResize="0"/>
          <p:nvPr/>
        </p:nvPicPr>
        <p:blipFill rotWithShape="1">
          <a:blip r:embed="rId3">
            <a:alphaModFix/>
          </a:blip>
          <a:srcRect b="0" l="0" r="0" t="0"/>
          <a:stretch/>
        </p:blipFill>
        <p:spPr>
          <a:xfrm>
            <a:off x="7149275" y="1524327"/>
            <a:ext cx="565800" cy="505200"/>
          </a:xfrm>
          <a:prstGeom prst="rect">
            <a:avLst/>
          </a:prstGeom>
          <a:noFill/>
          <a:ln>
            <a:noFill/>
          </a:ln>
        </p:spPr>
      </p:pic>
      <p:pic>
        <p:nvPicPr>
          <p:cNvPr id="450" name="Google Shape;450;p44"/>
          <p:cNvPicPr preferRelativeResize="0"/>
          <p:nvPr/>
        </p:nvPicPr>
        <p:blipFill>
          <a:blip r:embed="rId4">
            <a:alphaModFix/>
          </a:blip>
          <a:stretch>
            <a:fillRect/>
          </a:stretch>
        </p:blipFill>
        <p:spPr>
          <a:xfrm>
            <a:off x="4184400" y="1570225"/>
            <a:ext cx="477000" cy="477000"/>
          </a:xfrm>
          <a:prstGeom prst="rect">
            <a:avLst/>
          </a:prstGeom>
          <a:noFill/>
          <a:ln>
            <a:noFill/>
          </a:ln>
        </p:spPr>
      </p:pic>
      <p:pic>
        <p:nvPicPr>
          <p:cNvPr id="451" name="Google Shape;451;p44"/>
          <p:cNvPicPr preferRelativeResize="0"/>
          <p:nvPr/>
        </p:nvPicPr>
        <p:blipFill>
          <a:blip r:embed="rId5">
            <a:alphaModFix/>
          </a:blip>
          <a:stretch>
            <a:fillRect/>
          </a:stretch>
        </p:blipFill>
        <p:spPr>
          <a:xfrm>
            <a:off x="1253875" y="3176610"/>
            <a:ext cx="690900" cy="690878"/>
          </a:xfrm>
          <a:prstGeom prst="rect">
            <a:avLst/>
          </a:prstGeom>
          <a:noFill/>
          <a:ln>
            <a:noFill/>
          </a:ln>
        </p:spPr>
      </p:pic>
      <p:pic>
        <p:nvPicPr>
          <p:cNvPr id="452" name="Google Shape;452;p44"/>
          <p:cNvPicPr preferRelativeResize="0"/>
          <p:nvPr/>
        </p:nvPicPr>
        <p:blipFill rotWithShape="1">
          <a:blip r:embed="rId6">
            <a:alphaModFix/>
          </a:blip>
          <a:srcRect b="0" l="26670" r="-26670" t="0"/>
          <a:stretch/>
        </p:blipFill>
        <p:spPr>
          <a:xfrm>
            <a:off x="7131124" y="3322491"/>
            <a:ext cx="825900" cy="620859"/>
          </a:xfrm>
          <a:prstGeom prst="rect">
            <a:avLst/>
          </a:prstGeom>
          <a:noFill/>
          <a:ln>
            <a:noFill/>
          </a:ln>
        </p:spPr>
      </p:pic>
      <p:pic>
        <p:nvPicPr>
          <p:cNvPr id="453" name="Google Shape;453;p44"/>
          <p:cNvPicPr preferRelativeResize="0"/>
          <p:nvPr/>
        </p:nvPicPr>
        <p:blipFill>
          <a:blip r:embed="rId7">
            <a:alphaModFix/>
          </a:blip>
          <a:stretch>
            <a:fillRect/>
          </a:stretch>
        </p:blipFill>
        <p:spPr>
          <a:xfrm>
            <a:off x="1219527" y="1570225"/>
            <a:ext cx="477000" cy="477000"/>
          </a:xfrm>
          <a:prstGeom prst="rect">
            <a:avLst/>
          </a:prstGeom>
          <a:noFill/>
          <a:ln>
            <a:noFill/>
          </a:ln>
        </p:spPr>
      </p:pic>
      <p:pic>
        <p:nvPicPr>
          <p:cNvPr id="454" name="Google Shape;454;p44"/>
          <p:cNvPicPr preferRelativeResize="0"/>
          <p:nvPr/>
        </p:nvPicPr>
        <p:blipFill>
          <a:blip r:embed="rId8">
            <a:alphaModFix/>
          </a:blip>
          <a:stretch>
            <a:fillRect/>
          </a:stretch>
        </p:blipFill>
        <p:spPr>
          <a:xfrm>
            <a:off x="7394651" y="2029525"/>
            <a:ext cx="1147725" cy="838075"/>
          </a:xfrm>
          <a:prstGeom prst="rect">
            <a:avLst/>
          </a:prstGeom>
          <a:noFill/>
          <a:ln>
            <a:noFill/>
          </a:ln>
        </p:spPr>
      </p:pic>
      <p:pic>
        <p:nvPicPr>
          <p:cNvPr id="455" name="Google Shape;455;p44"/>
          <p:cNvPicPr preferRelativeResize="0"/>
          <p:nvPr/>
        </p:nvPicPr>
        <p:blipFill>
          <a:blip r:embed="rId9">
            <a:alphaModFix/>
          </a:blip>
          <a:stretch>
            <a:fillRect/>
          </a:stretch>
        </p:blipFill>
        <p:spPr>
          <a:xfrm>
            <a:off x="6513350" y="2206900"/>
            <a:ext cx="477000" cy="477000"/>
          </a:xfrm>
          <a:prstGeom prst="rect">
            <a:avLst/>
          </a:prstGeom>
          <a:noFill/>
          <a:ln>
            <a:noFill/>
          </a:ln>
        </p:spPr>
      </p:pic>
      <p:pic>
        <p:nvPicPr>
          <p:cNvPr id="456" name="Google Shape;456;p44"/>
          <p:cNvPicPr preferRelativeResize="0"/>
          <p:nvPr/>
        </p:nvPicPr>
        <p:blipFill>
          <a:blip r:embed="rId10">
            <a:alphaModFix/>
          </a:blip>
          <a:stretch>
            <a:fillRect/>
          </a:stretch>
        </p:blipFill>
        <p:spPr>
          <a:xfrm>
            <a:off x="4228600" y="3246400"/>
            <a:ext cx="630025" cy="641689"/>
          </a:xfrm>
          <a:prstGeom prst="rect">
            <a:avLst/>
          </a:prstGeom>
          <a:noFill/>
          <a:ln>
            <a:noFill/>
          </a:ln>
        </p:spPr>
      </p:pic>
      <p:pic>
        <p:nvPicPr>
          <p:cNvPr id="457" name="Google Shape;457;p44"/>
          <p:cNvPicPr preferRelativeResize="0"/>
          <p:nvPr/>
        </p:nvPicPr>
        <p:blipFill>
          <a:blip r:embed="rId11">
            <a:alphaModFix/>
          </a:blip>
          <a:stretch>
            <a:fillRect/>
          </a:stretch>
        </p:blipFill>
        <p:spPr>
          <a:xfrm>
            <a:off x="3398075" y="2205971"/>
            <a:ext cx="690900" cy="473754"/>
          </a:xfrm>
          <a:prstGeom prst="rect">
            <a:avLst/>
          </a:prstGeom>
          <a:noFill/>
          <a:ln>
            <a:noFill/>
          </a:ln>
        </p:spPr>
      </p:pic>
      <p:pic>
        <p:nvPicPr>
          <p:cNvPr id="458" name="Google Shape;458;p44"/>
          <p:cNvPicPr preferRelativeResize="0"/>
          <p:nvPr/>
        </p:nvPicPr>
        <p:blipFill>
          <a:blip r:embed="rId12">
            <a:alphaModFix/>
          </a:blip>
          <a:stretch>
            <a:fillRect/>
          </a:stretch>
        </p:blipFill>
        <p:spPr>
          <a:xfrm>
            <a:off x="4844700" y="3987600"/>
            <a:ext cx="825900" cy="825900"/>
          </a:xfrm>
          <a:prstGeom prst="rect">
            <a:avLst/>
          </a:prstGeom>
          <a:noFill/>
          <a:ln>
            <a:noFill/>
          </a:ln>
        </p:spPr>
      </p:pic>
      <p:pic>
        <p:nvPicPr>
          <p:cNvPr id="459" name="Google Shape;459;p44"/>
          <p:cNvPicPr preferRelativeResize="0"/>
          <p:nvPr/>
        </p:nvPicPr>
        <p:blipFill>
          <a:blip r:embed="rId13">
            <a:alphaModFix/>
          </a:blip>
          <a:stretch>
            <a:fillRect/>
          </a:stretch>
        </p:blipFill>
        <p:spPr>
          <a:xfrm>
            <a:off x="3428514" y="4085536"/>
            <a:ext cx="630025" cy="630025"/>
          </a:xfrm>
          <a:prstGeom prst="rect">
            <a:avLst/>
          </a:prstGeom>
          <a:noFill/>
          <a:ln>
            <a:noFill/>
          </a:ln>
        </p:spPr>
      </p:pic>
      <p:sp>
        <p:nvSpPr>
          <p:cNvPr id="460" name="Google Shape;460;p44"/>
          <p:cNvSpPr/>
          <p:nvPr/>
        </p:nvSpPr>
        <p:spPr>
          <a:xfrm rot="2223291">
            <a:off x="4778078" y="3825869"/>
            <a:ext cx="501843" cy="117963"/>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61" name="Google Shape;461;p44"/>
          <p:cNvSpPr/>
          <p:nvPr/>
        </p:nvSpPr>
        <p:spPr>
          <a:xfrm rot="7921218">
            <a:off x="3765819" y="3825903"/>
            <a:ext cx="501947" cy="117894"/>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62" name="Google Shape;462;p44"/>
          <p:cNvSpPr txBox="1"/>
          <p:nvPr/>
        </p:nvSpPr>
        <p:spPr>
          <a:xfrm>
            <a:off x="5083598" y="4710000"/>
            <a:ext cx="825900" cy="29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fr" sz="1000">
                <a:solidFill>
                  <a:srgbClr val="0B5394"/>
                </a:solidFill>
              </a:rPr>
              <a:t>Spending</a:t>
            </a:r>
            <a:endParaRPr b="1" sz="1000">
              <a:solidFill>
                <a:srgbClr val="0B5394"/>
              </a:solidFill>
            </a:endParaRPr>
          </a:p>
        </p:txBody>
      </p:sp>
      <p:sp>
        <p:nvSpPr>
          <p:cNvPr id="463" name="Google Shape;463;p44"/>
          <p:cNvSpPr txBox="1"/>
          <p:nvPr/>
        </p:nvSpPr>
        <p:spPr>
          <a:xfrm>
            <a:off x="5006898" y="3567000"/>
            <a:ext cx="825900" cy="29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fr" sz="1000">
                <a:solidFill>
                  <a:srgbClr val="0B5394"/>
                </a:solidFill>
              </a:rPr>
              <a:t>Control</a:t>
            </a:r>
            <a:endParaRPr b="1" sz="1000">
              <a:solidFill>
                <a:srgbClr val="0B5394"/>
              </a:solidFill>
            </a:endParaRPr>
          </a:p>
        </p:txBody>
      </p:sp>
      <p:sp>
        <p:nvSpPr>
          <p:cNvPr id="464" name="Google Shape;464;p44"/>
          <p:cNvSpPr txBox="1"/>
          <p:nvPr/>
        </p:nvSpPr>
        <p:spPr>
          <a:xfrm>
            <a:off x="3199825" y="3567000"/>
            <a:ext cx="956700" cy="29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fr" sz="1000">
                <a:solidFill>
                  <a:srgbClr val="0B5394"/>
                </a:solidFill>
              </a:rPr>
              <a:t>Understand</a:t>
            </a:r>
            <a:endParaRPr b="1" sz="1000">
              <a:solidFill>
                <a:srgbClr val="0B5394"/>
              </a:solidFill>
            </a:endParaRPr>
          </a:p>
        </p:txBody>
      </p:sp>
      <p:sp>
        <p:nvSpPr>
          <p:cNvPr id="465" name="Google Shape;465;p44"/>
          <p:cNvSpPr/>
          <p:nvPr/>
        </p:nvSpPr>
        <p:spPr>
          <a:xfrm rot="2223306">
            <a:off x="7577807" y="1991369"/>
            <a:ext cx="389822" cy="117963"/>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66" name="Google Shape;466;p44"/>
          <p:cNvSpPr/>
          <p:nvPr/>
        </p:nvSpPr>
        <p:spPr>
          <a:xfrm rot="7921182">
            <a:off x="6870557" y="1991403"/>
            <a:ext cx="432486" cy="117894"/>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67" name="Google Shape;467;p44"/>
          <p:cNvSpPr txBox="1"/>
          <p:nvPr/>
        </p:nvSpPr>
        <p:spPr>
          <a:xfrm>
            <a:off x="6339847" y="1690100"/>
            <a:ext cx="884100" cy="29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fr" sz="1000">
                <a:solidFill>
                  <a:srgbClr val="0B5394"/>
                </a:solidFill>
              </a:rPr>
              <a:t>Ensure</a:t>
            </a:r>
            <a:endParaRPr b="1" sz="1000">
              <a:solidFill>
                <a:srgbClr val="0B5394"/>
              </a:solidFill>
            </a:endParaRPr>
          </a:p>
          <a:p>
            <a:pPr indent="0" lvl="0" marL="0" rtl="0" algn="l">
              <a:spcBef>
                <a:spcPts val="0"/>
              </a:spcBef>
              <a:spcAft>
                <a:spcPts val="0"/>
              </a:spcAft>
              <a:buNone/>
            </a:pPr>
            <a:r>
              <a:rPr b="1" lang="fr" sz="1000">
                <a:solidFill>
                  <a:srgbClr val="0B5394"/>
                </a:solidFill>
              </a:rPr>
              <a:t>workload</a:t>
            </a:r>
            <a:endParaRPr b="1" sz="1000">
              <a:solidFill>
                <a:srgbClr val="0B5394"/>
              </a:solidFill>
            </a:endParaRPr>
          </a:p>
        </p:txBody>
      </p:sp>
      <p:sp>
        <p:nvSpPr>
          <p:cNvPr id="468" name="Google Shape;468;p44"/>
          <p:cNvSpPr txBox="1"/>
          <p:nvPr/>
        </p:nvSpPr>
        <p:spPr>
          <a:xfrm>
            <a:off x="7705948" y="1738825"/>
            <a:ext cx="825900" cy="29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fr" sz="1000">
                <a:solidFill>
                  <a:srgbClr val="0B5394"/>
                </a:solidFill>
              </a:rPr>
              <a:t>Recover</a:t>
            </a:r>
            <a:endParaRPr b="1" sz="1000">
              <a:solidFill>
                <a:srgbClr val="0B5394"/>
              </a:solidFill>
            </a:endParaRPr>
          </a:p>
        </p:txBody>
      </p:sp>
      <p:sp>
        <p:nvSpPr>
          <p:cNvPr id="469" name="Google Shape;469;p44"/>
          <p:cNvSpPr/>
          <p:nvPr/>
        </p:nvSpPr>
        <p:spPr>
          <a:xfrm rot="7922065">
            <a:off x="6818311" y="3836176"/>
            <a:ext cx="405928" cy="117894"/>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70" name="Google Shape;470;p44"/>
          <p:cNvSpPr txBox="1"/>
          <p:nvPr/>
        </p:nvSpPr>
        <p:spPr>
          <a:xfrm>
            <a:off x="6303538" y="3567000"/>
            <a:ext cx="956700" cy="29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fr" sz="1000">
                <a:solidFill>
                  <a:srgbClr val="0B5394"/>
                </a:solidFill>
              </a:rPr>
              <a:t>Minimize</a:t>
            </a:r>
            <a:endParaRPr b="1" sz="1000">
              <a:solidFill>
                <a:srgbClr val="0B5394"/>
              </a:solidFill>
            </a:endParaRPr>
          </a:p>
          <a:p>
            <a:pPr indent="0" lvl="0" marL="0" rtl="0" algn="l">
              <a:spcBef>
                <a:spcPts val="0"/>
              </a:spcBef>
              <a:spcAft>
                <a:spcPts val="0"/>
              </a:spcAft>
              <a:buNone/>
            </a:pPr>
            <a:r>
              <a:rPr b="1" lang="fr" sz="1000">
                <a:solidFill>
                  <a:srgbClr val="0B5394"/>
                </a:solidFill>
              </a:rPr>
              <a:t>impact</a:t>
            </a:r>
            <a:endParaRPr b="1" sz="1000">
              <a:solidFill>
                <a:srgbClr val="0B5394"/>
              </a:solidFill>
            </a:endParaRPr>
          </a:p>
        </p:txBody>
      </p:sp>
      <p:pic>
        <p:nvPicPr>
          <p:cNvPr id="471" name="Google Shape;471;p44"/>
          <p:cNvPicPr preferRelativeResize="0"/>
          <p:nvPr/>
        </p:nvPicPr>
        <p:blipFill>
          <a:blip r:embed="rId14">
            <a:alphaModFix/>
          </a:blip>
          <a:stretch>
            <a:fillRect/>
          </a:stretch>
        </p:blipFill>
        <p:spPr>
          <a:xfrm>
            <a:off x="4913369" y="2206900"/>
            <a:ext cx="471900" cy="471900"/>
          </a:xfrm>
          <a:prstGeom prst="rect">
            <a:avLst/>
          </a:prstGeom>
          <a:noFill/>
          <a:ln>
            <a:noFill/>
          </a:ln>
        </p:spPr>
      </p:pic>
      <p:sp>
        <p:nvSpPr>
          <p:cNvPr id="472" name="Google Shape;472;p44"/>
          <p:cNvSpPr/>
          <p:nvPr/>
        </p:nvSpPr>
        <p:spPr>
          <a:xfrm rot="2223306">
            <a:off x="4633882" y="1991369"/>
            <a:ext cx="389822" cy="117963"/>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73" name="Google Shape;473;p44"/>
          <p:cNvSpPr txBox="1"/>
          <p:nvPr/>
        </p:nvSpPr>
        <p:spPr>
          <a:xfrm>
            <a:off x="3169626" y="1738825"/>
            <a:ext cx="1147800" cy="29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fr" sz="1000">
                <a:solidFill>
                  <a:srgbClr val="0B5394"/>
                </a:solidFill>
              </a:rPr>
              <a:t>24/7 oversight</a:t>
            </a:r>
            <a:endParaRPr b="1" sz="1000">
              <a:solidFill>
                <a:srgbClr val="0B5394"/>
              </a:solidFill>
            </a:endParaRPr>
          </a:p>
          <a:p>
            <a:pPr indent="0" lvl="0" marL="0" rtl="0" algn="l">
              <a:spcBef>
                <a:spcPts val="0"/>
              </a:spcBef>
              <a:spcAft>
                <a:spcPts val="0"/>
              </a:spcAft>
              <a:buNone/>
            </a:pPr>
            <a:r>
              <a:t/>
            </a:r>
            <a:endParaRPr b="1" sz="1000">
              <a:solidFill>
                <a:srgbClr val="0B5394"/>
              </a:solidFill>
            </a:endParaRPr>
          </a:p>
        </p:txBody>
      </p:sp>
      <p:sp>
        <p:nvSpPr>
          <p:cNvPr id="474" name="Google Shape;474;p44"/>
          <p:cNvSpPr/>
          <p:nvPr/>
        </p:nvSpPr>
        <p:spPr>
          <a:xfrm rot="7921651">
            <a:off x="3889755" y="2035627"/>
            <a:ext cx="380440" cy="117894"/>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75" name="Google Shape;475;p44"/>
          <p:cNvSpPr txBox="1"/>
          <p:nvPr/>
        </p:nvSpPr>
        <p:spPr>
          <a:xfrm>
            <a:off x="4929634" y="1690100"/>
            <a:ext cx="884100" cy="29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fr" sz="1000">
                <a:solidFill>
                  <a:srgbClr val="0B5394"/>
                </a:solidFill>
              </a:rPr>
              <a:t>Data protection</a:t>
            </a:r>
            <a:endParaRPr b="1" sz="1000">
              <a:solidFill>
                <a:srgbClr val="0B5394"/>
              </a:solidFill>
            </a:endParaRPr>
          </a:p>
        </p:txBody>
      </p:sp>
      <p:pic>
        <p:nvPicPr>
          <p:cNvPr id="476" name="Google Shape;476;p44"/>
          <p:cNvPicPr preferRelativeResize="0"/>
          <p:nvPr/>
        </p:nvPicPr>
        <p:blipFill>
          <a:blip r:embed="rId15">
            <a:alphaModFix/>
          </a:blip>
          <a:stretch>
            <a:fillRect/>
          </a:stretch>
        </p:blipFill>
        <p:spPr>
          <a:xfrm>
            <a:off x="1851063" y="2052508"/>
            <a:ext cx="690900" cy="705831"/>
          </a:xfrm>
          <a:prstGeom prst="rect">
            <a:avLst/>
          </a:prstGeom>
          <a:noFill/>
          <a:ln>
            <a:noFill/>
          </a:ln>
        </p:spPr>
      </p:pic>
      <p:sp>
        <p:nvSpPr>
          <p:cNvPr id="477" name="Google Shape;477;p44"/>
          <p:cNvSpPr/>
          <p:nvPr/>
        </p:nvSpPr>
        <p:spPr>
          <a:xfrm rot="2223341">
            <a:off x="1612416" y="1991368"/>
            <a:ext cx="333062" cy="117963"/>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78" name="Google Shape;478;p44"/>
          <p:cNvSpPr/>
          <p:nvPr/>
        </p:nvSpPr>
        <p:spPr>
          <a:xfrm rot="7919496">
            <a:off x="936740" y="1958255"/>
            <a:ext cx="291022" cy="117894"/>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479" name="Google Shape;479;p44"/>
          <p:cNvPicPr preferRelativeResize="0"/>
          <p:nvPr/>
        </p:nvPicPr>
        <p:blipFill>
          <a:blip r:embed="rId16">
            <a:alphaModFix/>
          </a:blip>
          <a:stretch>
            <a:fillRect/>
          </a:stretch>
        </p:blipFill>
        <p:spPr>
          <a:xfrm>
            <a:off x="243875" y="2013039"/>
            <a:ext cx="884100" cy="722611"/>
          </a:xfrm>
          <a:prstGeom prst="rect">
            <a:avLst/>
          </a:prstGeom>
          <a:noFill/>
          <a:ln>
            <a:noFill/>
          </a:ln>
        </p:spPr>
      </p:pic>
      <p:sp>
        <p:nvSpPr>
          <p:cNvPr id="480" name="Google Shape;480;p44"/>
          <p:cNvSpPr txBox="1"/>
          <p:nvPr/>
        </p:nvSpPr>
        <p:spPr>
          <a:xfrm>
            <a:off x="358637" y="1723650"/>
            <a:ext cx="690900" cy="29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fr" sz="1000">
                <a:solidFill>
                  <a:srgbClr val="0B5394"/>
                </a:solidFill>
              </a:rPr>
              <a:t>Monitor</a:t>
            </a:r>
            <a:endParaRPr b="1" sz="1000">
              <a:solidFill>
                <a:srgbClr val="0B5394"/>
              </a:solidFill>
            </a:endParaRPr>
          </a:p>
        </p:txBody>
      </p:sp>
      <p:sp>
        <p:nvSpPr>
          <p:cNvPr id="481" name="Google Shape;481;p44"/>
          <p:cNvSpPr txBox="1"/>
          <p:nvPr/>
        </p:nvSpPr>
        <p:spPr>
          <a:xfrm>
            <a:off x="1711162" y="1723650"/>
            <a:ext cx="690900" cy="29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fr" sz="1000">
                <a:solidFill>
                  <a:srgbClr val="0B5394"/>
                </a:solidFill>
              </a:rPr>
              <a:t>Improve</a:t>
            </a:r>
            <a:endParaRPr b="1" sz="1000">
              <a:solidFill>
                <a:srgbClr val="0B5394"/>
              </a:solidFill>
            </a:endParaRPr>
          </a:p>
        </p:txBody>
      </p:sp>
      <p:pic>
        <p:nvPicPr>
          <p:cNvPr id="482" name="Google Shape;482;p44"/>
          <p:cNvPicPr preferRelativeResize="0"/>
          <p:nvPr/>
        </p:nvPicPr>
        <p:blipFill>
          <a:blip r:embed="rId17">
            <a:alphaModFix/>
          </a:blip>
          <a:stretch>
            <a:fillRect/>
          </a:stretch>
        </p:blipFill>
        <p:spPr>
          <a:xfrm>
            <a:off x="6352700" y="4089252"/>
            <a:ext cx="1010900" cy="990748"/>
          </a:xfrm>
          <a:prstGeom prst="rect">
            <a:avLst/>
          </a:prstGeom>
          <a:noFill/>
          <a:ln>
            <a:noFill/>
          </a:ln>
        </p:spPr>
      </p:pic>
      <p:sp>
        <p:nvSpPr>
          <p:cNvPr id="483" name="Google Shape;483;p44"/>
          <p:cNvSpPr txBox="1"/>
          <p:nvPr/>
        </p:nvSpPr>
        <p:spPr>
          <a:xfrm>
            <a:off x="7135200" y="4089250"/>
            <a:ext cx="1967400" cy="1150800"/>
          </a:xfrm>
          <a:prstGeom prst="rect">
            <a:avLst/>
          </a:prstGeom>
          <a:noFill/>
          <a:ln>
            <a:noFill/>
          </a:ln>
        </p:spPr>
        <p:txBody>
          <a:bodyPr anchorCtr="0" anchor="t" bIns="91425" lIns="91425" spcFirstLastPara="1" rIns="91425" wrap="square" tIns="91425">
            <a:noAutofit/>
          </a:bodyPr>
          <a:lstStyle/>
          <a:p>
            <a:pPr indent="-292100" lvl="0" marL="457200" rtl="0" algn="l">
              <a:spcBef>
                <a:spcPts val="0"/>
              </a:spcBef>
              <a:spcAft>
                <a:spcPts val="0"/>
              </a:spcAft>
              <a:buClr>
                <a:srgbClr val="0B5394"/>
              </a:buClr>
              <a:buSzPts val="1000"/>
              <a:buChar char="➔"/>
            </a:pPr>
            <a:r>
              <a:rPr b="1" lang="fr" sz="1000">
                <a:solidFill>
                  <a:srgbClr val="0B5394"/>
                </a:solidFill>
              </a:rPr>
              <a:t>Energy consumption</a:t>
            </a:r>
            <a:endParaRPr b="1" sz="1000">
              <a:solidFill>
                <a:srgbClr val="0B5394"/>
              </a:solidFill>
            </a:endParaRPr>
          </a:p>
          <a:p>
            <a:pPr indent="-292100" lvl="0" marL="457200" rtl="0" algn="l">
              <a:spcBef>
                <a:spcPts val="0"/>
              </a:spcBef>
              <a:spcAft>
                <a:spcPts val="0"/>
              </a:spcAft>
              <a:buClr>
                <a:srgbClr val="0B5394"/>
              </a:buClr>
              <a:buSzPts val="1000"/>
              <a:buChar char="➔"/>
            </a:pPr>
            <a:r>
              <a:rPr b="1" lang="fr" sz="1000">
                <a:solidFill>
                  <a:srgbClr val="0B5394"/>
                </a:solidFill>
              </a:rPr>
              <a:t>Resource use </a:t>
            </a:r>
            <a:endParaRPr b="1" sz="1000">
              <a:solidFill>
                <a:srgbClr val="0B5394"/>
              </a:solidFill>
            </a:endParaRPr>
          </a:p>
          <a:p>
            <a:pPr indent="-292100" lvl="0" marL="457200" rtl="0" algn="l">
              <a:spcBef>
                <a:spcPts val="0"/>
              </a:spcBef>
              <a:spcAft>
                <a:spcPts val="0"/>
              </a:spcAft>
              <a:buClr>
                <a:srgbClr val="0B5394"/>
              </a:buClr>
              <a:buSzPts val="1000"/>
              <a:buChar char="➔"/>
            </a:pPr>
            <a:r>
              <a:rPr b="1" lang="fr" sz="1000">
                <a:solidFill>
                  <a:srgbClr val="0B5394"/>
                </a:solidFill>
              </a:rPr>
              <a:t>Reduce the downstream impact</a:t>
            </a:r>
            <a:endParaRPr b="1" sz="1000">
              <a:solidFill>
                <a:srgbClr val="0B5394"/>
              </a:solidFill>
            </a:endParaRPr>
          </a:p>
          <a:p>
            <a:pPr indent="0" lvl="0" marL="0" rtl="0" algn="l">
              <a:spcBef>
                <a:spcPts val="0"/>
              </a:spcBef>
              <a:spcAft>
                <a:spcPts val="0"/>
              </a:spcAft>
              <a:buNone/>
            </a:pPr>
            <a:r>
              <a:t/>
            </a:r>
            <a:endParaRPr b="1" sz="1000">
              <a:solidFill>
                <a:srgbClr val="0B5394"/>
              </a:solidFill>
            </a:endParaRPr>
          </a:p>
        </p:txBody>
      </p:sp>
      <p:sp>
        <p:nvSpPr>
          <p:cNvPr id="484" name="Google Shape;484;p44"/>
          <p:cNvSpPr/>
          <p:nvPr/>
        </p:nvSpPr>
        <p:spPr>
          <a:xfrm rot="7921218">
            <a:off x="755681" y="3871878"/>
            <a:ext cx="501947" cy="117894"/>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85" name="Google Shape;485;p44"/>
          <p:cNvSpPr txBox="1"/>
          <p:nvPr/>
        </p:nvSpPr>
        <p:spPr>
          <a:xfrm>
            <a:off x="435038" y="3658950"/>
            <a:ext cx="956700" cy="29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fr" sz="1000">
                <a:solidFill>
                  <a:srgbClr val="0B5394"/>
                </a:solidFill>
              </a:rPr>
              <a:t>Select</a:t>
            </a:r>
            <a:endParaRPr b="1" sz="1000">
              <a:solidFill>
                <a:srgbClr val="0B5394"/>
              </a:solidFill>
            </a:endParaRPr>
          </a:p>
        </p:txBody>
      </p:sp>
      <p:sp>
        <p:nvSpPr>
          <p:cNvPr id="486" name="Google Shape;486;p44"/>
          <p:cNvSpPr txBox="1"/>
          <p:nvPr/>
        </p:nvSpPr>
        <p:spPr>
          <a:xfrm>
            <a:off x="1072900" y="4089250"/>
            <a:ext cx="1967400" cy="1150800"/>
          </a:xfrm>
          <a:prstGeom prst="rect">
            <a:avLst/>
          </a:prstGeom>
          <a:noFill/>
          <a:ln>
            <a:noFill/>
          </a:ln>
        </p:spPr>
        <p:txBody>
          <a:bodyPr anchorCtr="0" anchor="t" bIns="91425" lIns="91425" spcFirstLastPara="1" rIns="91425" wrap="square" tIns="91425">
            <a:noAutofit/>
          </a:bodyPr>
          <a:lstStyle/>
          <a:p>
            <a:pPr indent="-292100" lvl="0" marL="457200" rtl="0" algn="l">
              <a:spcBef>
                <a:spcPts val="0"/>
              </a:spcBef>
              <a:spcAft>
                <a:spcPts val="0"/>
              </a:spcAft>
              <a:buClr>
                <a:srgbClr val="0B5394"/>
              </a:buClr>
              <a:buSzPts val="1000"/>
              <a:buChar char="➔"/>
            </a:pPr>
            <a:r>
              <a:rPr b="1" lang="fr" sz="1000">
                <a:solidFill>
                  <a:srgbClr val="0B5394"/>
                </a:solidFill>
              </a:rPr>
              <a:t>Types</a:t>
            </a:r>
            <a:endParaRPr b="1" sz="1000">
              <a:solidFill>
                <a:srgbClr val="0B5394"/>
              </a:solidFill>
            </a:endParaRPr>
          </a:p>
          <a:p>
            <a:pPr indent="-292100" lvl="0" marL="457200" rtl="0" algn="l">
              <a:spcBef>
                <a:spcPts val="0"/>
              </a:spcBef>
              <a:spcAft>
                <a:spcPts val="0"/>
              </a:spcAft>
              <a:buClr>
                <a:srgbClr val="0B5394"/>
              </a:buClr>
              <a:buSzPts val="1000"/>
              <a:buChar char="➔"/>
            </a:pPr>
            <a:r>
              <a:rPr b="1" lang="fr" sz="1000">
                <a:solidFill>
                  <a:srgbClr val="0B5394"/>
                </a:solidFill>
              </a:rPr>
              <a:t>Sizes</a:t>
            </a:r>
            <a:endParaRPr b="1" sz="1000">
              <a:solidFill>
                <a:srgbClr val="0B5394"/>
              </a:solidFill>
            </a:endParaRPr>
          </a:p>
          <a:p>
            <a:pPr indent="-292100" lvl="0" marL="457200" rtl="0" algn="l">
              <a:spcBef>
                <a:spcPts val="0"/>
              </a:spcBef>
              <a:spcAft>
                <a:spcPts val="0"/>
              </a:spcAft>
              <a:buClr>
                <a:srgbClr val="0B5394"/>
              </a:buClr>
              <a:buSzPts val="1000"/>
              <a:buChar char="➔"/>
            </a:pPr>
            <a:r>
              <a:rPr b="1" lang="fr" sz="1000">
                <a:solidFill>
                  <a:srgbClr val="0B5394"/>
                </a:solidFill>
              </a:rPr>
              <a:t>Performance</a:t>
            </a:r>
            <a:endParaRPr b="1" sz="1000">
              <a:solidFill>
                <a:srgbClr val="0B5394"/>
              </a:solidFill>
            </a:endParaRPr>
          </a:p>
          <a:p>
            <a:pPr indent="-292100" lvl="0" marL="457200" rtl="0" algn="l">
              <a:spcBef>
                <a:spcPts val="0"/>
              </a:spcBef>
              <a:spcAft>
                <a:spcPts val="0"/>
              </a:spcAft>
              <a:buClr>
                <a:srgbClr val="0B5394"/>
              </a:buClr>
              <a:buSzPts val="1000"/>
              <a:buChar char="➔"/>
            </a:pPr>
            <a:r>
              <a:rPr b="1" lang="fr" sz="1000">
                <a:solidFill>
                  <a:srgbClr val="0B5394"/>
                </a:solidFill>
              </a:rPr>
              <a:t>Efficiency</a:t>
            </a:r>
            <a:endParaRPr b="1" sz="1000">
              <a:solidFill>
                <a:srgbClr val="0B5394"/>
              </a:solidFill>
            </a:endParaRPr>
          </a:p>
        </p:txBody>
      </p:sp>
      <p:pic>
        <p:nvPicPr>
          <p:cNvPr id="487" name="Google Shape;487;p44"/>
          <p:cNvPicPr preferRelativeResize="0"/>
          <p:nvPr/>
        </p:nvPicPr>
        <p:blipFill>
          <a:blip r:embed="rId18">
            <a:alphaModFix/>
          </a:blip>
          <a:stretch>
            <a:fillRect/>
          </a:stretch>
        </p:blipFill>
        <p:spPr>
          <a:xfrm>
            <a:off x="227450" y="4110435"/>
            <a:ext cx="359400" cy="366311"/>
          </a:xfrm>
          <a:prstGeom prst="rect">
            <a:avLst/>
          </a:prstGeom>
          <a:noFill/>
          <a:ln>
            <a:noFill/>
          </a:ln>
        </p:spPr>
      </p:pic>
      <p:pic>
        <p:nvPicPr>
          <p:cNvPr id="488" name="Google Shape;488;p44"/>
          <p:cNvPicPr preferRelativeResize="0"/>
          <p:nvPr/>
        </p:nvPicPr>
        <p:blipFill>
          <a:blip r:embed="rId18">
            <a:alphaModFix/>
          </a:blip>
          <a:stretch>
            <a:fillRect/>
          </a:stretch>
        </p:blipFill>
        <p:spPr>
          <a:xfrm>
            <a:off x="505050" y="4038523"/>
            <a:ext cx="359400" cy="366311"/>
          </a:xfrm>
          <a:prstGeom prst="rect">
            <a:avLst/>
          </a:prstGeom>
          <a:noFill/>
          <a:ln>
            <a:noFill/>
          </a:ln>
        </p:spPr>
      </p:pic>
      <p:pic>
        <p:nvPicPr>
          <p:cNvPr id="489" name="Google Shape;489;p44"/>
          <p:cNvPicPr preferRelativeResize="0"/>
          <p:nvPr/>
        </p:nvPicPr>
        <p:blipFill>
          <a:blip r:embed="rId18">
            <a:alphaModFix/>
          </a:blip>
          <a:stretch>
            <a:fillRect/>
          </a:stretch>
        </p:blipFill>
        <p:spPr>
          <a:xfrm>
            <a:off x="435050" y="4347098"/>
            <a:ext cx="359400" cy="366311"/>
          </a:xfrm>
          <a:prstGeom prst="rect">
            <a:avLst/>
          </a:prstGeom>
          <a:noFill/>
          <a:ln>
            <a:noFill/>
          </a:ln>
        </p:spPr>
      </p:pic>
      <p:pic>
        <p:nvPicPr>
          <p:cNvPr id="490" name="Google Shape;490;p44"/>
          <p:cNvPicPr preferRelativeResize="0"/>
          <p:nvPr/>
        </p:nvPicPr>
        <p:blipFill>
          <a:blip r:embed="rId18">
            <a:alphaModFix/>
          </a:blip>
          <a:stretch>
            <a:fillRect/>
          </a:stretch>
        </p:blipFill>
        <p:spPr>
          <a:xfrm>
            <a:off x="699087" y="4284410"/>
            <a:ext cx="359400" cy="366311"/>
          </a:xfrm>
          <a:prstGeom prst="rect">
            <a:avLst/>
          </a:prstGeom>
          <a:noFill/>
          <a:ln>
            <a:noFill/>
          </a:ln>
        </p:spPr>
      </p:pic>
      <p:sp>
        <p:nvSpPr>
          <p:cNvPr id="491" name="Google Shape;491;p44"/>
          <p:cNvSpPr txBox="1"/>
          <p:nvPr/>
        </p:nvSpPr>
        <p:spPr>
          <a:xfrm>
            <a:off x="177638" y="4608850"/>
            <a:ext cx="956700" cy="29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fr" sz="1000">
                <a:solidFill>
                  <a:srgbClr val="0B5394"/>
                </a:solidFill>
              </a:rPr>
              <a:t>Resources</a:t>
            </a:r>
            <a:endParaRPr b="1" sz="1000">
              <a:solidFill>
                <a:srgbClr val="0B5394"/>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5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7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7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7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7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8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8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5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5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7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7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7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7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7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4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5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5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6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6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6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6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5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8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8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8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8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8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8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9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9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4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5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5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5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6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6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6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6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6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5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6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7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8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8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 name="Shape 495"/>
        <p:cNvGrpSpPr/>
        <p:nvPr/>
      </p:nvGrpSpPr>
      <p:grpSpPr>
        <a:xfrm>
          <a:off x="0" y="0"/>
          <a:ext cx="0" cy="0"/>
          <a:chOff x="0" y="0"/>
          <a:chExt cx="0" cy="0"/>
        </a:xfrm>
      </p:grpSpPr>
      <p:sp>
        <p:nvSpPr>
          <p:cNvPr id="496" name="Google Shape;496;p45"/>
          <p:cNvSpPr txBox="1"/>
          <p:nvPr/>
        </p:nvSpPr>
        <p:spPr>
          <a:xfrm>
            <a:off x="1694550" y="417650"/>
            <a:ext cx="5754300" cy="477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sz="1900">
                <a:solidFill>
                  <a:srgbClr val="2A4194"/>
                </a:solidFill>
              </a:rPr>
              <a:t>Interacting with AWS</a:t>
            </a:r>
            <a:endParaRPr b="1" sz="1900">
              <a:solidFill>
                <a:srgbClr val="2A4194"/>
              </a:solidFill>
            </a:endParaRPr>
          </a:p>
        </p:txBody>
      </p:sp>
      <p:pic>
        <p:nvPicPr>
          <p:cNvPr id="497" name="Google Shape;497;p45"/>
          <p:cNvPicPr preferRelativeResize="0"/>
          <p:nvPr/>
        </p:nvPicPr>
        <p:blipFill>
          <a:blip r:embed="rId3">
            <a:alphaModFix/>
          </a:blip>
          <a:stretch>
            <a:fillRect/>
          </a:stretch>
        </p:blipFill>
        <p:spPr>
          <a:xfrm>
            <a:off x="283750" y="1280675"/>
            <a:ext cx="6489400" cy="3284100"/>
          </a:xfrm>
          <a:prstGeom prst="rect">
            <a:avLst/>
          </a:prstGeom>
          <a:noFill/>
          <a:ln>
            <a:noFill/>
          </a:ln>
        </p:spPr>
      </p:pic>
      <p:pic>
        <p:nvPicPr>
          <p:cNvPr id="498" name="Google Shape;498;p45"/>
          <p:cNvPicPr preferRelativeResize="0"/>
          <p:nvPr/>
        </p:nvPicPr>
        <p:blipFill>
          <a:blip r:embed="rId4">
            <a:alphaModFix/>
          </a:blip>
          <a:stretch>
            <a:fillRect/>
          </a:stretch>
        </p:blipFill>
        <p:spPr>
          <a:xfrm>
            <a:off x="6629496" y="894650"/>
            <a:ext cx="2564266" cy="2243733"/>
          </a:xfrm>
          <a:prstGeom prst="rect">
            <a:avLst/>
          </a:prstGeom>
          <a:noFill/>
          <a:ln>
            <a:noFill/>
          </a:ln>
        </p:spPr>
      </p:pic>
      <p:pic>
        <p:nvPicPr>
          <p:cNvPr id="499" name="Google Shape;499;p45"/>
          <p:cNvPicPr preferRelativeResize="0"/>
          <p:nvPr/>
        </p:nvPicPr>
        <p:blipFill>
          <a:blip r:embed="rId5">
            <a:alphaModFix/>
          </a:blip>
          <a:stretch>
            <a:fillRect/>
          </a:stretch>
        </p:blipFill>
        <p:spPr>
          <a:xfrm>
            <a:off x="7143586" y="3028951"/>
            <a:ext cx="1536075" cy="1536097"/>
          </a:xfrm>
          <a:prstGeom prst="rect">
            <a:avLst/>
          </a:prstGeom>
          <a:noFill/>
          <a:ln>
            <a:noFill/>
          </a:ln>
        </p:spPr>
      </p:pic>
      <p:sp>
        <p:nvSpPr>
          <p:cNvPr id="500" name="Google Shape;500;p45"/>
          <p:cNvSpPr txBox="1"/>
          <p:nvPr/>
        </p:nvSpPr>
        <p:spPr>
          <a:xfrm>
            <a:off x="2106923" y="4629150"/>
            <a:ext cx="2185800" cy="29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fr" sz="1000">
                <a:solidFill>
                  <a:srgbClr val="0B5394"/>
                </a:solidFill>
              </a:rPr>
              <a:t>AWS management console</a:t>
            </a:r>
            <a:endParaRPr b="1" sz="1000">
              <a:solidFill>
                <a:srgbClr val="0B5394"/>
              </a:solidFill>
            </a:endParaRPr>
          </a:p>
        </p:txBody>
      </p:sp>
      <p:sp>
        <p:nvSpPr>
          <p:cNvPr id="501" name="Google Shape;501;p45"/>
          <p:cNvSpPr txBox="1"/>
          <p:nvPr/>
        </p:nvSpPr>
        <p:spPr>
          <a:xfrm>
            <a:off x="7706825" y="4565050"/>
            <a:ext cx="857700" cy="29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fr" sz="1000">
                <a:solidFill>
                  <a:srgbClr val="0B5394"/>
                </a:solidFill>
              </a:rPr>
              <a:t>AWS SDK</a:t>
            </a:r>
            <a:endParaRPr b="1" sz="1000">
              <a:solidFill>
                <a:srgbClr val="0B5394"/>
              </a:solidFill>
            </a:endParaRPr>
          </a:p>
        </p:txBody>
      </p:sp>
      <p:sp>
        <p:nvSpPr>
          <p:cNvPr id="502" name="Google Shape;502;p45"/>
          <p:cNvSpPr txBox="1"/>
          <p:nvPr/>
        </p:nvSpPr>
        <p:spPr>
          <a:xfrm>
            <a:off x="7736524" y="2652600"/>
            <a:ext cx="798300" cy="29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fr" sz="1000">
                <a:solidFill>
                  <a:srgbClr val="0B5394"/>
                </a:solidFill>
              </a:rPr>
              <a:t>AWS CLI</a:t>
            </a:r>
            <a:endParaRPr b="1" sz="1000">
              <a:solidFill>
                <a:srgbClr val="0B5394"/>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9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0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9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0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9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0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p19"/>
          <p:cNvSpPr txBox="1"/>
          <p:nvPr/>
        </p:nvSpPr>
        <p:spPr>
          <a:xfrm>
            <a:off x="3223275" y="614075"/>
            <a:ext cx="49833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sz="1900">
                <a:solidFill>
                  <a:srgbClr val="2A4194"/>
                </a:solidFill>
              </a:rPr>
              <a:t>How websites work ?</a:t>
            </a:r>
            <a:endParaRPr b="1" sz="1900">
              <a:solidFill>
                <a:srgbClr val="2A4194"/>
              </a:solidFill>
            </a:endParaRPr>
          </a:p>
        </p:txBody>
      </p:sp>
      <p:pic>
        <p:nvPicPr>
          <p:cNvPr id="75" name="Google Shape;75;p19"/>
          <p:cNvPicPr preferRelativeResize="0"/>
          <p:nvPr/>
        </p:nvPicPr>
        <p:blipFill>
          <a:blip r:embed="rId3">
            <a:alphaModFix/>
          </a:blip>
          <a:stretch>
            <a:fillRect/>
          </a:stretch>
        </p:blipFill>
        <p:spPr>
          <a:xfrm>
            <a:off x="1599334" y="1428750"/>
            <a:ext cx="5681216" cy="32004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6" name="Shape 506"/>
        <p:cNvGrpSpPr/>
        <p:nvPr/>
      </p:nvGrpSpPr>
      <p:grpSpPr>
        <a:xfrm>
          <a:off x="0" y="0"/>
          <a:ext cx="0" cy="0"/>
          <a:chOff x="0" y="0"/>
          <a:chExt cx="0" cy="0"/>
        </a:xfrm>
      </p:grpSpPr>
      <p:sp>
        <p:nvSpPr>
          <p:cNvPr id="507" name="Google Shape;507;p46"/>
          <p:cNvSpPr txBox="1"/>
          <p:nvPr/>
        </p:nvSpPr>
        <p:spPr>
          <a:xfrm>
            <a:off x="1694850" y="733050"/>
            <a:ext cx="5754300" cy="477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sz="1900">
                <a:solidFill>
                  <a:srgbClr val="2A4194"/>
                </a:solidFill>
              </a:rPr>
              <a:t>Recap of Key Concepts</a:t>
            </a:r>
            <a:endParaRPr b="1" sz="1900">
              <a:solidFill>
                <a:srgbClr val="2A4194"/>
              </a:solidFill>
            </a:endParaRPr>
          </a:p>
        </p:txBody>
      </p:sp>
      <p:pic>
        <p:nvPicPr>
          <p:cNvPr id="508" name="Google Shape;508;p46"/>
          <p:cNvPicPr preferRelativeResize="0"/>
          <p:nvPr/>
        </p:nvPicPr>
        <p:blipFill rotWithShape="1">
          <a:blip r:embed="rId3">
            <a:alphaModFix/>
          </a:blip>
          <a:srcRect b="0" l="0" r="0" t="0"/>
          <a:stretch/>
        </p:blipFill>
        <p:spPr>
          <a:xfrm>
            <a:off x="923803" y="1415701"/>
            <a:ext cx="294350" cy="354592"/>
          </a:xfrm>
          <a:prstGeom prst="rect">
            <a:avLst/>
          </a:prstGeom>
          <a:noFill/>
          <a:ln>
            <a:noFill/>
          </a:ln>
        </p:spPr>
      </p:pic>
      <p:pic>
        <p:nvPicPr>
          <p:cNvPr id="509" name="Google Shape;509;p46"/>
          <p:cNvPicPr preferRelativeResize="0"/>
          <p:nvPr/>
        </p:nvPicPr>
        <p:blipFill rotWithShape="1">
          <a:blip r:embed="rId3">
            <a:alphaModFix/>
          </a:blip>
          <a:srcRect b="0" l="0" r="0" t="0"/>
          <a:stretch/>
        </p:blipFill>
        <p:spPr>
          <a:xfrm>
            <a:off x="923803" y="1798655"/>
            <a:ext cx="294350" cy="354592"/>
          </a:xfrm>
          <a:prstGeom prst="rect">
            <a:avLst/>
          </a:prstGeom>
          <a:noFill/>
          <a:ln>
            <a:noFill/>
          </a:ln>
        </p:spPr>
      </p:pic>
      <p:pic>
        <p:nvPicPr>
          <p:cNvPr id="510" name="Google Shape;510;p46"/>
          <p:cNvPicPr preferRelativeResize="0"/>
          <p:nvPr/>
        </p:nvPicPr>
        <p:blipFill rotWithShape="1">
          <a:blip r:embed="rId3">
            <a:alphaModFix/>
          </a:blip>
          <a:srcRect b="0" l="0" r="0" t="0"/>
          <a:stretch/>
        </p:blipFill>
        <p:spPr>
          <a:xfrm>
            <a:off x="923803" y="2215808"/>
            <a:ext cx="294350" cy="354592"/>
          </a:xfrm>
          <a:prstGeom prst="rect">
            <a:avLst/>
          </a:prstGeom>
          <a:noFill/>
          <a:ln>
            <a:noFill/>
          </a:ln>
        </p:spPr>
      </p:pic>
      <p:sp>
        <p:nvSpPr>
          <p:cNvPr id="511" name="Google Shape;511;p46"/>
          <p:cNvSpPr txBox="1"/>
          <p:nvPr/>
        </p:nvSpPr>
        <p:spPr>
          <a:xfrm>
            <a:off x="1337850" y="1777650"/>
            <a:ext cx="7044900" cy="39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200" u="sng">
                <a:solidFill>
                  <a:srgbClr val="1C4587"/>
                </a:solidFill>
              </a:rPr>
              <a:t>Model Versatility: </a:t>
            </a:r>
            <a:r>
              <a:rPr lang="fr" sz="1200">
                <a:solidFill>
                  <a:srgbClr val="1C4587"/>
                </a:solidFill>
              </a:rPr>
              <a:t>Showcased the variety of cloud models and deployment options to suit diverse needs :  Public, Private, Hybrid.</a:t>
            </a:r>
            <a:endParaRPr sz="1200">
              <a:solidFill>
                <a:srgbClr val="1C4587"/>
              </a:solidFill>
            </a:endParaRPr>
          </a:p>
        </p:txBody>
      </p:sp>
      <p:sp>
        <p:nvSpPr>
          <p:cNvPr id="512" name="Google Shape;512;p46"/>
          <p:cNvSpPr txBox="1"/>
          <p:nvPr/>
        </p:nvSpPr>
        <p:spPr>
          <a:xfrm>
            <a:off x="1337850" y="2282525"/>
            <a:ext cx="7277400" cy="39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200" u="sng">
                <a:solidFill>
                  <a:srgbClr val="1C4587"/>
                </a:solidFill>
              </a:rPr>
              <a:t>Security is Critical: </a:t>
            </a:r>
            <a:r>
              <a:rPr lang="fr" sz="1200">
                <a:solidFill>
                  <a:srgbClr val="1C4587"/>
                </a:solidFill>
              </a:rPr>
              <a:t>Stressed the importance of security measures and awareness of potential threats.</a:t>
            </a:r>
            <a:endParaRPr sz="1200">
              <a:solidFill>
                <a:srgbClr val="1C4587"/>
              </a:solidFill>
            </a:endParaRPr>
          </a:p>
        </p:txBody>
      </p:sp>
      <p:sp>
        <p:nvSpPr>
          <p:cNvPr id="513" name="Google Shape;513;p46"/>
          <p:cNvSpPr txBox="1"/>
          <p:nvPr/>
        </p:nvSpPr>
        <p:spPr>
          <a:xfrm>
            <a:off x="1318650" y="3460250"/>
            <a:ext cx="72087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200" u="sng">
                <a:solidFill>
                  <a:srgbClr val="1C4587"/>
                </a:solidFill>
              </a:rPr>
              <a:t>Pricing of the Cloud : </a:t>
            </a:r>
            <a:r>
              <a:rPr lang="fr" sz="1200">
                <a:solidFill>
                  <a:srgbClr val="1C4587"/>
                </a:solidFill>
              </a:rPr>
              <a:t>leverage the approach “ pay as go “.</a:t>
            </a:r>
            <a:endParaRPr sz="1200">
              <a:solidFill>
                <a:srgbClr val="1C4587"/>
              </a:solidFill>
            </a:endParaRPr>
          </a:p>
        </p:txBody>
      </p:sp>
      <p:sp>
        <p:nvSpPr>
          <p:cNvPr id="514" name="Google Shape;514;p46"/>
          <p:cNvSpPr txBox="1"/>
          <p:nvPr/>
        </p:nvSpPr>
        <p:spPr>
          <a:xfrm>
            <a:off x="1354000" y="1408350"/>
            <a:ext cx="70449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200" u="sng">
                <a:solidFill>
                  <a:srgbClr val="1C4587"/>
                </a:solidFill>
              </a:rPr>
              <a:t>Definition and evolution of cloud computing :</a:t>
            </a:r>
            <a:r>
              <a:rPr lang="fr" sz="1200">
                <a:solidFill>
                  <a:srgbClr val="1C4587"/>
                </a:solidFill>
              </a:rPr>
              <a:t> being able to use IT resources without owning them.</a:t>
            </a:r>
            <a:endParaRPr sz="1200">
              <a:solidFill>
                <a:srgbClr val="1C4587"/>
              </a:solidFill>
            </a:endParaRPr>
          </a:p>
        </p:txBody>
      </p:sp>
      <p:sp>
        <p:nvSpPr>
          <p:cNvPr id="515" name="Google Shape;515;p46"/>
          <p:cNvSpPr txBox="1"/>
          <p:nvPr/>
        </p:nvSpPr>
        <p:spPr>
          <a:xfrm>
            <a:off x="1337850" y="2670700"/>
            <a:ext cx="70449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200" u="sng">
                <a:solidFill>
                  <a:srgbClr val="1C4587"/>
                </a:solidFill>
              </a:rPr>
              <a:t>Cloud advantages:</a:t>
            </a:r>
            <a:r>
              <a:rPr lang="fr" sz="1200">
                <a:solidFill>
                  <a:srgbClr val="1C4587"/>
                </a:solidFill>
              </a:rPr>
              <a:t> cost savings, scalability, flexibility, work from anywhere.</a:t>
            </a:r>
            <a:endParaRPr sz="1200">
              <a:solidFill>
                <a:srgbClr val="1C4587"/>
              </a:solidFill>
            </a:endParaRPr>
          </a:p>
        </p:txBody>
      </p:sp>
      <p:sp>
        <p:nvSpPr>
          <p:cNvPr id="516" name="Google Shape;516;p46"/>
          <p:cNvSpPr txBox="1"/>
          <p:nvPr/>
        </p:nvSpPr>
        <p:spPr>
          <a:xfrm>
            <a:off x="1303575" y="4204800"/>
            <a:ext cx="74598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200" u="sng">
                <a:solidFill>
                  <a:srgbClr val="1C4587"/>
                </a:solidFill>
              </a:rPr>
              <a:t>Introduction to AWS and its global infrastructure :</a:t>
            </a:r>
            <a:r>
              <a:rPr lang="fr" sz="1200">
                <a:solidFill>
                  <a:srgbClr val="1C4587"/>
                </a:solidFill>
              </a:rPr>
              <a:t> Acknowledged AWS's significant role and presence in the cloud industry.</a:t>
            </a:r>
            <a:endParaRPr sz="1200">
              <a:solidFill>
                <a:srgbClr val="1C4587"/>
              </a:solidFill>
            </a:endParaRPr>
          </a:p>
        </p:txBody>
      </p:sp>
      <p:pic>
        <p:nvPicPr>
          <p:cNvPr id="517" name="Google Shape;517;p46"/>
          <p:cNvPicPr preferRelativeResize="0"/>
          <p:nvPr/>
        </p:nvPicPr>
        <p:blipFill rotWithShape="1">
          <a:blip r:embed="rId3">
            <a:alphaModFix/>
          </a:blip>
          <a:srcRect b="0" l="0" r="0" t="0"/>
          <a:stretch/>
        </p:blipFill>
        <p:spPr>
          <a:xfrm>
            <a:off x="923803" y="2632951"/>
            <a:ext cx="294350" cy="354592"/>
          </a:xfrm>
          <a:prstGeom prst="rect">
            <a:avLst/>
          </a:prstGeom>
          <a:noFill/>
          <a:ln>
            <a:noFill/>
          </a:ln>
        </p:spPr>
      </p:pic>
      <p:sp>
        <p:nvSpPr>
          <p:cNvPr id="518" name="Google Shape;518;p46"/>
          <p:cNvSpPr txBox="1"/>
          <p:nvPr/>
        </p:nvSpPr>
        <p:spPr>
          <a:xfrm>
            <a:off x="1303575" y="3842850"/>
            <a:ext cx="66885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200" u="sng">
                <a:solidFill>
                  <a:srgbClr val="1C4587"/>
                </a:solidFill>
              </a:rPr>
              <a:t>Shared Responsibility between cloud providers and the customers.</a:t>
            </a:r>
            <a:endParaRPr sz="1200" u="sng">
              <a:solidFill>
                <a:srgbClr val="1C4587"/>
              </a:solidFill>
            </a:endParaRPr>
          </a:p>
        </p:txBody>
      </p:sp>
      <p:sp>
        <p:nvSpPr>
          <p:cNvPr id="519" name="Google Shape;519;p46"/>
          <p:cNvSpPr txBox="1"/>
          <p:nvPr/>
        </p:nvSpPr>
        <p:spPr>
          <a:xfrm>
            <a:off x="1318650" y="3042750"/>
            <a:ext cx="3000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200" u="sng">
                <a:solidFill>
                  <a:srgbClr val="1C4587"/>
                </a:solidFill>
              </a:rPr>
              <a:t>Service models:</a:t>
            </a:r>
            <a:r>
              <a:rPr lang="fr" sz="1200">
                <a:solidFill>
                  <a:srgbClr val="1C4587"/>
                </a:solidFill>
              </a:rPr>
              <a:t> IaaS, PaaS, SaaS.</a:t>
            </a:r>
            <a:endParaRPr sz="1200">
              <a:solidFill>
                <a:srgbClr val="1C4587"/>
              </a:solidFill>
            </a:endParaRPr>
          </a:p>
        </p:txBody>
      </p:sp>
      <p:pic>
        <p:nvPicPr>
          <p:cNvPr id="520" name="Google Shape;520;p46"/>
          <p:cNvPicPr preferRelativeResize="0"/>
          <p:nvPr/>
        </p:nvPicPr>
        <p:blipFill rotWithShape="1">
          <a:blip r:embed="rId3">
            <a:alphaModFix/>
          </a:blip>
          <a:srcRect b="0" l="0" r="0" t="0"/>
          <a:stretch/>
        </p:blipFill>
        <p:spPr>
          <a:xfrm>
            <a:off x="923803" y="3050101"/>
            <a:ext cx="294350" cy="354593"/>
          </a:xfrm>
          <a:prstGeom prst="rect">
            <a:avLst/>
          </a:prstGeom>
          <a:noFill/>
          <a:ln>
            <a:noFill/>
          </a:ln>
        </p:spPr>
      </p:pic>
      <p:pic>
        <p:nvPicPr>
          <p:cNvPr id="521" name="Google Shape;521;p46"/>
          <p:cNvPicPr preferRelativeResize="0"/>
          <p:nvPr/>
        </p:nvPicPr>
        <p:blipFill rotWithShape="1">
          <a:blip r:embed="rId3">
            <a:alphaModFix/>
          </a:blip>
          <a:srcRect b="0" l="0" r="0" t="0"/>
          <a:stretch/>
        </p:blipFill>
        <p:spPr>
          <a:xfrm>
            <a:off x="923803" y="3433055"/>
            <a:ext cx="294350" cy="354593"/>
          </a:xfrm>
          <a:prstGeom prst="rect">
            <a:avLst/>
          </a:prstGeom>
          <a:noFill/>
          <a:ln>
            <a:noFill/>
          </a:ln>
        </p:spPr>
      </p:pic>
      <p:pic>
        <p:nvPicPr>
          <p:cNvPr id="522" name="Google Shape;522;p46"/>
          <p:cNvPicPr preferRelativeResize="0"/>
          <p:nvPr/>
        </p:nvPicPr>
        <p:blipFill rotWithShape="1">
          <a:blip r:embed="rId3">
            <a:alphaModFix/>
          </a:blip>
          <a:srcRect b="0" l="0" r="0" t="0"/>
          <a:stretch/>
        </p:blipFill>
        <p:spPr>
          <a:xfrm>
            <a:off x="923803" y="3850208"/>
            <a:ext cx="294350" cy="354593"/>
          </a:xfrm>
          <a:prstGeom prst="rect">
            <a:avLst/>
          </a:prstGeom>
          <a:noFill/>
          <a:ln>
            <a:noFill/>
          </a:ln>
        </p:spPr>
      </p:pic>
      <p:pic>
        <p:nvPicPr>
          <p:cNvPr id="523" name="Google Shape;523;p46"/>
          <p:cNvPicPr preferRelativeResize="0"/>
          <p:nvPr/>
        </p:nvPicPr>
        <p:blipFill rotWithShape="1">
          <a:blip r:embed="rId3">
            <a:alphaModFix/>
          </a:blip>
          <a:srcRect b="0" l="0" r="0" t="0"/>
          <a:stretch/>
        </p:blipFill>
        <p:spPr>
          <a:xfrm>
            <a:off x="923803" y="4267351"/>
            <a:ext cx="294350" cy="354593"/>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7" name="Shape 527"/>
        <p:cNvGrpSpPr/>
        <p:nvPr/>
      </p:nvGrpSpPr>
      <p:grpSpPr>
        <a:xfrm>
          <a:off x="0" y="0"/>
          <a:ext cx="0" cy="0"/>
          <a:chOff x="0" y="0"/>
          <a:chExt cx="0" cy="0"/>
        </a:xfrm>
      </p:grpSpPr>
      <p:sp>
        <p:nvSpPr>
          <p:cNvPr id="528" name="Google Shape;528;p47"/>
          <p:cNvSpPr txBox="1"/>
          <p:nvPr/>
        </p:nvSpPr>
        <p:spPr>
          <a:xfrm>
            <a:off x="-496650" y="1031500"/>
            <a:ext cx="5754300" cy="477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sz="1900">
                <a:solidFill>
                  <a:srgbClr val="2A4194"/>
                </a:solidFill>
              </a:rPr>
              <a:t>Looking forward</a:t>
            </a:r>
            <a:endParaRPr b="1" sz="1900">
              <a:solidFill>
                <a:srgbClr val="2A4194"/>
              </a:solidFill>
            </a:endParaRPr>
          </a:p>
        </p:txBody>
      </p:sp>
      <p:sp>
        <p:nvSpPr>
          <p:cNvPr id="529" name="Google Shape;529;p47"/>
          <p:cNvSpPr txBox="1"/>
          <p:nvPr/>
        </p:nvSpPr>
        <p:spPr>
          <a:xfrm>
            <a:off x="1227547" y="2194975"/>
            <a:ext cx="6082500" cy="44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a:solidFill>
                  <a:srgbClr val="073763"/>
                </a:solidFill>
              </a:rPr>
              <a:t>Upcoming deep dive into AWS services</a:t>
            </a:r>
            <a:endParaRPr>
              <a:solidFill>
                <a:srgbClr val="073763"/>
              </a:solidFill>
            </a:endParaRPr>
          </a:p>
        </p:txBody>
      </p:sp>
      <p:sp>
        <p:nvSpPr>
          <p:cNvPr id="530" name="Google Shape;530;p47"/>
          <p:cNvSpPr txBox="1"/>
          <p:nvPr/>
        </p:nvSpPr>
        <p:spPr>
          <a:xfrm>
            <a:off x="1227547" y="3142685"/>
            <a:ext cx="6082500" cy="44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a:solidFill>
                  <a:srgbClr val="1C4587"/>
                </a:solidFill>
              </a:rPr>
              <a:t>Hands-on AWS exploration.</a:t>
            </a:r>
            <a:endParaRPr>
              <a:solidFill>
                <a:srgbClr val="1C4587"/>
              </a:solidFill>
            </a:endParaRPr>
          </a:p>
        </p:txBody>
      </p:sp>
      <p:pic>
        <p:nvPicPr>
          <p:cNvPr id="531" name="Google Shape;531;p47"/>
          <p:cNvPicPr preferRelativeResize="0"/>
          <p:nvPr/>
        </p:nvPicPr>
        <p:blipFill>
          <a:blip r:embed="rId3">
            <a:alphaModFix/>
          </a:blip>
          <a:stretch>
            <a:fillRect/>
          </a:stretch>
        </p:blipFill>
        <p:spPr>
          <a:xfrm>
            <a:off x="455975" y="2217922"/>
            <a:ext cx="451869" cy="446660"/>
          </a:xfrm>
          <a:prstGeom prst="rect">
            <a:avLst/>
          </a:prstGeom>
          <a:noFill/>
          <a:ln>
            <a:noFill/>
          </a:ln>
        </p:spPr>
      </p:pic>
      <p:pic>
        <p:nvPicPr>
          <p:cNvPr id="532" name="Google Shape;532;p47"/>
          <p:cNvPicPr preferRelativeResize="0"/>
          <p:nvPr/>
        </p:nvPicPr>
        <p:blipFill>
          <a:blip r:embed="rId3">
            <a:alphaModFix/>
          </a:blip>
          <a:stretch>
            <a:fillRect/>
          </a:stretch>
        </p:blipFill>
        <p:spPr>
          <a:xfrm>
            <a:off x="455975" y="3085591"/>
            <a:ext cx="451869" cy="446660"/>
          </a:xfrm>
          <a:prstGeom prst="rect">
            <a:avLst/>
          </a:prstGeom>
          <a:noFill/>
          <a:ln>
            <a:noFill/>
          </a:ln>
        </p:spPr>
      </p:pic>
      <p:pic>
        <p:nvPicPr>
          <p:cNvPr id="533" name="Google Shape;533;p47"/>
          <p:cNvPicPr preferRelativeResize="0"/>
          <p:nvPr/>
        </p:nvPicPr>
        <p:blipFill rotWithShape="1">
          <a:blip r:embed="rId4">
            <a:alphaModFix/>
          </a:blip>
          <a:srcRect b="20012" l="0" r="14067" t="16272"/>
          <a:stretch/>
        </p:blipFill>
        <p:spPr>
          <a:xfrm>
            <a:off x="3954301" y="-12"/>
            <a:ext cx="5238605" cy="51435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20"/>
          <p:cNvSpPr txBox="1"/>
          <p:nvPr/>
        </p:nvSpPr>
        <p:spPr>
          <a:xfrm>
            <a:off x="3543150" y="590550"/>
            <a:ext cx="20577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sz="1900">
                <a:solidFill>
                  <a:srgbClr val="2A4194"/>
                </a:solidFill>
              </a:rPr>
              <a:t>Virtualization</a:t>
            </a:r>
            <a:endParaRPr b="1" sz="1900">
              <a:solidFill>
                <a:srgbClr val="2A4194"/>
              </a:solidFill>
            </a:endParaRPr>
          </a:p>
        </p:txBody>
      </p:sp>
      <p:pic>
        <p:nvPicPr>
          <p:cNvPr id="81" name="Google Shape;81;p20"/>
          <p:cNvPicPr preferRelativeResize="0"/>
          <p:nvPr/>
        </p:nvPicPr>
        <p:blipFill>
          <a:blip r:embed="rId3">
            <a:alphaModFix/>
          </a:blip>
          <a:stretch>
            <a:fillRect/>
          </a:stretch>
        </p:blipFill>
        <p:spPr>
          <a:xfrm>
            <a:off x="837096" y="1167550"/>
            <a:ext cx="1278900" cy="1132000"/>
          </a:xfrm>
          <a:prstGeom prst="rect">
            <a:avLst/>
          </a:prstGeom>
          <a:noFill/>
          <a:ln>
            <a:noFill/>
          </a:ln>
        </p:spPr>
      </p:pic>
      <p:sp>
        <p:nvSpPr>
          <p:cNvPr id="82" name="Google Shape;82;p20"/>
          <p:cNvSpPr txBox="1"/>
          <p:nvPr/>
        </p:nvSpPr>
        <p:spPr>
          <a:xfrm>
            <a:off x="2454525" y="2856750"/>
            <a:ext cx="1278900" cy="384900"/>
          </a:xfrm>
          <a:prstGeom prst="rect">
            <a:avLst/>
          </a:prstGeom>
          <a:solidFill>
            <a:srgbClr val="3D85C6"/>
          </a:solidFill>
          <a:ln cap="flat" cmpd="sng" w="9525">
            <a:solidFill>
              <a:srgbClr val="3D85C6"/>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fr" sz="1300">
                <a:solidFill>
                  <a:srgbClr val="F7F7F8"/>
                </a:solidFill>
              </a:rPr>
              <a:t>Hardware</a:t>
            </a:r>
            <a:endParaRPr b="1" sz="1300">
              <a:solidFill>
                <a:srgbClr val="F7F7F8"/>
              </a:solidFill>
            </a:endParaRPr>
          </a:p>
        </p:txBody>
      </p:sp>
      <p:sp>
        <p:nvSpPr>
          <p:cNvPr id="83" name="Google Shape;83;p20"/>
          <p:cNvSpPr txBox="1"/>
          <p:nvPr/>
        </p:nvSpPr>
        <p:spPr>
          <a:xfrm>
            <a:off x="2454525" y="1733550"/>
            <a:ext cx="1278900" cy="384900"/>
          </a:xfrm>
          <a:prstGeom prst="rect">
            <a:avLst/>
          </a:prstGeom>
          <a:solidFill>
            <a:srgbClr val="3D85C6"/>
          </a:solidFill>
          <a:ln cap="flat" cmpd="sng" w="9525">
            <a:solidFill>
              <a:srgbClr val="3D85C6"/>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fr" sz="1300">
                <a:solidFill>
                  <a:srgbClr val="F7F7F8"/>
                </a:solidFill>
              </a:rPr>
              <a:t>windows OS</a:t>
            </a:r>
            <a:endParaRPr b="1" sz="1300">
              <a:solidFill>
                <a:srgbClr val="F7F7F8"/>
              </a:solidFill>
            </a:endParaRPr>
          </a:p>
        </p:txBody>
      </p:sp>
      <p:sp>
        <p:nvSpPr>
          <p:cNvPr id="84" name="Google Shape;84;p20"/>
          <p:cNvSpPr txBox="1"/>
          <p:nvPr/>
        </p:nvSpPr>
        <p:spPr>
          <a:xfrm>
            <a:off x="2454525" y="1312500"/>
            <a:ext cx="1278900" cy="384900"/>
          </a:xfrm>
          <a:prstGeom prst="rect">
            <a:avLst/>
          </a:prstGeom>
          <a:solidFill>
            <a:srgbClr val="3D85C6"/>
          </a:solidFill>
          <a:ln cap="flat" cmpd="sng" w="9525">
            <a:solidFill>
              <a:srgbClr val="3D85C6"/>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fr" sz="1300">
                <a:solidFill>
                  <a:srgbClr val="F7F7F8"/>
                </a:solidFill>
              </a:rPr>
              <a:t>Applications</a:t>
            </a:r>
            <a:endParaRPr b="1" sz="1300">
              <a:solidFill>
                <a:srgbClr val="F7F7F8"/>
              </a:solidFill>
            </a:endParaRPr>
          </a:p>
        </p:txBody>
      </p:sp>
      <p:pic>
        <p:nvPicPr>
          <p:cNvPr id="85" name="Google Shape;85;p20"/>
          <p:cNvPicPr preferRelativeResize="0"/>
          <p:nvPr/>
        </p:nvPicPr>
        <p:blipFill>
          <a:blip r:embed="rId4">
            <a:alphaModFix/>
          </a:blip>
          <a:stretch>
            <a:fillRect/>
          </a:stretch>
        </p:blipFill>
        <p:spPr>
          <a:xfrm>
            <a:off x="2882550" y="2260925"/>
            <a:ext cx="415202" cy="477000"/>
          </a:xfrm>
          <a:prstGeom prst="rect">
            <a:avLst/>
          </a:prstGeom>
          <a:noFill/>
          <a:ln>
            <a:noFill/>
          </a:ln>
        </p:spPr>
      </p:pic>
      <p:pic>
        <p:nvPicPr>
          <p:cNvPr id="86" name="Google Shape;86;p20"/>
          <p:cNvPicPr preferRelativeResize="0"/>
          <p:nvPr/>
        </p:nvPicPr>
        <p:blipFill>
          <a:blip r:embed="rId5">
            <a:alphaModFix/>
          </a:blip>
          <a:stretch>
            <a:fillRect/>
          </a:stretch>
        </p:blipFill>
        <p:spPr>
          <a:xfrm>
            <a:off x="3297750" y="2266413"/>
            <a:ext cx="415200" cy="466037"/>
          </a:xfrm>
          <a:prstGeom prst="rect">
            <a:avLst/>
          </a:prstGeom>
          <a:noFill/>
          <a:ln>
            <a:noFill/>
          </a:ln>
        </p:spPr>
      </p:pic>
      <p:pic>
        <p:nvPicPr>
          <p:cNvPr id="87" name="Google Shape;87;p20"/>
          <p:cNvPicPr preferRelativeResize="0"/>
          <p:nvPr/>
        </p:nvPicPr>
        <p:blipFill>
          <a:blip r:embed="rId6">
            <a:alphaModFix/>
          </a:blip>
          <a:stretch>
            <a:fillRect/>
          </a:stretch>
        </p:blipFill>
        <p:spPr>
          <a:xfrm>
            <a:off x="2378313" y="2215775"/>
            <a:ext cx="583625" cy="567300"/>
          </a:xfrm>
          <a:prstGeom prst="rect">
            <a:avLst/>
          </a:prstGeom>
          <a:noFill/>
          <a:ln>
            <a:noFill/>
          </a:ln>
        </p:spPr>
      </p:pic>
      <p:pic>
        <p:nvPicPr>
          <p:cNvPr id="88" name="Google Shape;88;p20"/>
          <p:cNvPicPr preferRelativeResize="0"/>
          <p:nvPr/>
        </p:nvPicPr>
        <p:blipFill>
          <a:blip r:embed="rId7">
            <a:alphaModFix/>
          </a:blip>
          <a:stretch>
            <a:fillRect/>
          </a:stretch>
        </p:blipFill>
        <p:spPr>
          <a:xfrm>
            <a:off x="883571" y="2245475"/>
            <a:ext cx="1278900" cy="1099517"/>
          </a:xfrm>
          <a:prstGeom prst="rect">
            <a:avLst/>
          </a:prstGeom>
          <a:noFill/>
          <a:ln>
            <a:noFill/>
          </a:ln>
        </p:spPr>
      </p:pic>
      <p:sp>
        <p:nvSpPr>
          <p:cNvPr id="89" name="Google Shape;89;p20"/>
          <p:cNvSpPr txBox="1"/>
          <p:nvPr/>
        </p:nvSpPr>
        <p:spPr>
          <a:xfrm>
            <a:off x="759825" y="3192600"/>
            <a:ext cx="1803000" cy="22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a:solidFill>
                  <a:srgbClr val="A61C00"/>
                </a:solidFill>
              </a:rPr>
              <a:t>Separate hardware</a:t>
            </a:r>
            <a:endParaRPr>
              <a:solidFill>
                <a:srgbClr val="A61C00"/>
              </a:solidFill>
            </a:endParaRPr>
          </a:p>
        </p:txBody>
      </p:sp>
      <p:sp>
        <p:nvSpPr>
          <p:cNvPr id="90" name="Google Shape;90;p20"/>
          <p:cNvSpPr/>
          <p:nvPr/>
        </p:nvSpPr>
        <p:spPr>
          <a:xfrm>
            <a:off x="4061175" y="2118450"/>
            <a:ext cx="1452300" cy="1221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1" name="Google Shape;91;p20"/>
          <p:cNvSpPr txBox="1"/>
          <p:nvPr/>
        </p:nvSpPr>
        <p:spPr>
          <a:xfrm>
            <a:off x="3885825" y="1744550"/>
            <a:ext cx="1803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a:solidFill>
                  <a:srgbClr val="3C78D8"/>
                </a:solidFill>
              </a:rPr>
              <a:t>With virtualization</a:t>
            </a:r>
            <a:endParaRPr b="1">
              <a:solidFill>
                <a:srgbClr val="3C78D8"/>
              </a:solidFill>
            </a:endParaRPr>
          </a:p>
        </p:txBody>
      </p:sp>
      <p:sp>
        <p:nvSpPr>
          <p:cNvPr id="92" name="Google Shape;92;p20"/>
          <p:cNvSpPr txBox="1"/>
          <p:nvPr/>
        </p:nvSpPr>
        <p:spPr>
          <a:xfrm>
            <a:off x="3885825" y="2240550"/>
            <a:ext cx="18030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a:solidFill>
                  <a:schemeClr val="accent4"/>
                </a:solidFill>
              </a:rPr>
              <a:t>No separate hardware needed</a:t>
            </a:r>
            <a:endParaRPr b="1">
              <a:solidFill>
                <a:schemeClr val="accent4"/>
              </a:solidFill>
            </a:endParaRPr>
          </a:p>
        </p:txBody>
      </p:sp>
      <p:sp>
        <p:nvSpPr>
          <p:cNvPr id="93" name="Google Shape;93;p20"/>
          <p:cNvSpPr txBox="1"/>
          <p:nvPr/>
        </p:nvSpPr>
        <p:spPr>
          <a:xfrm>
            <a:off x="5837525" y="3237750"/>
            <a:ext cx="1278900" cy="384900"/>
          </a:xfrm>
          <a:prstGeom prst="rect">
            <a:avLst/>
          </a:prstGeom>
          <a:solidFill>
            <a:srgbClr val="3D85C6"/>
          </a:solidFill>
          <a:ln cap="flat" cmpd="sng" w="9525">
            <a:solidFill>
              <a:srgbClr val="3D85C6"/>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fr" sz="1300">
                <a:solidFill>
                  <a:srgbClr val="F7F7F8"/>
                </a:solidFill>
              </a:rPr>
              <a:t>Hardware</a:t>
            </a:r>
            <a:endParaRPr b="1" sz="1300">
              <a:solidFill>
                <a:srgbClr val="F7F7F8"/>
              </a:solidFill>
            </a:endParaRPr>
          </a:p>
        </p:txBody>
      </p:sp>
      <p:sp>
        <p:nvSpPr>
          <p:cNvPr id="94" name="Google Shape;94;p20"/>
          <p:cNvSpPr txBox="1"/>
          <p:nvPr/>
        </p:nvSpPr>
        <p:spPr>
          <a:xfrm>
            <a:off x="5837525" y="2114550"/>
            <a:ext cx="1278900" cy="384900"/>
          </a:xfrm>
          <a:prstGeom prst="rect">
            <a:avLst/>
          </a:prstGeom>
          <a:solidFill>
            <a:srgbClr val="3D85C6"/>
          </a:solidFill>
          <a:ln cap="flat" cmpd="sng" w="9525">
            <a:solidFill>
              <a:srgbClr val="3D85C6"/>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fr" sz="1300">
                <a:solidFill>
                  <a:srgbClr val="F7F7F8"/>
                </a:solidFill>
              </a:rPr>
              <a:t>Host</a:t>
            </a:r>
            <a:r>
              <a:rPr b="1" lang="fr" sz="1300">
                <a:solidFill>
                  <a:srgbClr val="F7F7F8"/>
                </a:solidFill>
              </a:rPr>
              <a:t> OS</a:t>
            </a:r>
            <a:endParaRPr b="1" sz="1300">
              <a:solidFill>
                <a:srgbClr val="F7F7F8"/>
              </a:solidFill>
            </a:endParaRPr>
          </a:p>
        </p:txBody>
      </p:sp>
      <p:sp>
        <p:nvSpPr>
          <p:cNvPr id="95" name="Google Shape;95;p20"/>
          <p:cNvSpPr txBox="1"/>
          <p:nvPr/>
        </p:nvSpPr>
        <p:spPr>
          <a:xfrm>
            <a:off x="5837525" y="1693500"/>
            <a:ext cx="1278900" cy="384900"/>
          </a:xfrm>
          <a:prstGeom prst="rect">
            <a:avLst/>
          </a:prstGeom>
          <a:solidFill>
            <a:srgbClr val="E06666"/>
          </a:solidFill>
          <a:ln cap="flat" cmpd="sng" w="9525">
            <a:solidFill>
              <a:srgbClr val="3D85C6"/>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fr" sz="1300">
                <a:solidFill>
                  <a:srgbClr val="F7F7F8"/>
                </a:solidFill>
              </a:rPr>
              <a:t>Hypervisor</a:t>
            </a:r>
            <a:endParaRPr b="1" sz="1300">
              <a:solidFill>
                <a:srgbClr val="F7F7F8"/>
              </a:solidFill>
            </a:endParaRPr>
          </a:p>
        </p:txBody>
      </p:sp>
      <p:pic>
        <p:nvPicPr>
          <p:cNvPr id="96" name="Google Shape;96;p20"/>
          <p:cNvPicPr preferRelativeResize="0"/>
          <p:nvPr/>
        </p:nvPicPr>
        <p:blipFill>
          <a:blip r:embed="rId4">
            <a:alphaModFix/>
          </a:blip>
          <a:stretch>
            <a:fillRect/>
          </a:stretch>
        </p:blipFill>
        <p:spPr>
          <a:xfrm>
            <a:off x="6265550" y="2641925"/>
            <a:ext cx="415202" cy="477000"/>
          </a:xfrm>
          <a:prstGeom prst="rect">
            <a:avLst/>
          </a:prstGeom>
          <a:noFill/>
          <a:ln>
            <a:noFill/>
          </a:ln>
        </p:spPr>
      </p:pic>
      <p:pic>
        <p:nvPicPr>
          <p:cNvPr id="97" name="Google Shape;97;p20"/>
          <p:cNvPicPr preferRelativeResize="0"/>
          <p:nvPr/>
        </p:nvPicPr>
        <p:blipFill>
          <a:blip r:embed="rId6">
            <a:alphaModFix/>
          </a:blip>
          <a:stretch>
            <a:fillRect/>
          </a:stretch>
        </p:blipFill>
        <p:spPr>
          <a:xfrm>
            <a:off x="5727850" y="2584950"/>
            <a:ext cx="583625" cy="567300"/>
          </a:xfrm>
          <a:prstGeom prst="rect">
            <a:avLst/>
          </a:prstGeom>
          <a:noFill/>
          <a:ln>
            <a:noFill/>
          </a:ln>
        </p:spPr>
      </p:pic>
      <p:pic>
        <p:nvPicPr>
          <p:cNvPr id="98" name="Google Shape;98;p20"/>
          <p:cNvPicPr preferRelativeResize="0"/>
          <p:nvPr/>
        </p:nvPicPr>
        <p:blipFill>
          <a:blip r:embed="rId5">
            <a:alphaModFix/>
          </a:blip>
          <a:stretch>
            <a:fillRect/>
          </a:stretch>
        </p:blipFill>
        <p:spPr>
          <a:xfrm>
            <a:off x="6680750" y="2635588"/>
            <a:ext cx="482150" cy="466025"/>
          </a:xfrm>
          <a:prstGeom prst="rect">
            <a:avLst/>
          </a:prstGeom>
          <a:noFill/>
          <a:ln>
            <a:noFill/>
          </a:ln>
        </p:spPr>
      </p:pic>
      <p:sp>
        <p:nvSpPr>
          <p:cNvPr id="99" name="Google Shape;99;p20"/>
          <p:cNvSpPr txBox="1"/>
          <p:nvPr/>
        </p:nvSpPr>
        <p:spPr>
          <a:xfrm>
            <a:off x="5841225" y="1246200"/>
            <a:ext cx="1278900" cy="384900"/>
          </a:xfrm>
          <a:prstGeom prst="rect">
            <a:avLst/>
          </a:prstGeom>
          <a:solidFill>
            <a:srgbClr val="3D85C6"/>
          </a:solidFill>
          <a:ln cap="flat" cmpd="sng" w="9525">
            <a:solidFill>
              <a:srgbClr val="3D85C6"/>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fr" sz="1300">
                <a:solidFill>
                  <a:srgbClr val="F7F7F8"/>
                </a:solidFill>
              </a:rPr>
              <a:t>Linux OS</a:t>
            </a:r>
            <a:endParaRPr b="1" sz="1300">
              <a:solidFill>
                <a:srgbClr val="F7F7F8"/>
              </a:solidFill>
            </a:endParaRPr>
          </a:p>
        </p:txBody>
      </p:sp>
      <p:pic>
        <p:nvPicPr>
          <p:cNvPr id="100" name="Google Shape;100;p20"/>
          <p:cNvPicPr preferRelativeResize="0"/>
          <p:nvPr/>
        </p:nvPicPr>
        <p:blipFill>
          <a:blip r:embed="rId8">
            <a:alphaModFix/>
          </a:blip>
          <a:stretch>
            <a:fillRect/>
          </a:stretch>
        </p:blipFill>
        <p:spPr>
          <a:xfrm>
            <a:off x="7162900" y="1472950"/>
            <a:ext cx="691985" cy="793475"/>
          </a:xfrm>
          <a:prstGeom prst="rect">
            <a:avLst/>
          </a:prstGeom>
          <a:noFill/>
          <a:ln>
            <a:noFill/>
          </a:ln>
        </p:spPr>
      </p:pic>
      <p:sp>
        <p:nvSpPr>
          <p:cNvPr id="101" name="Google Shape;101;p20"/>
          <p:cNvSpPr txBox="1"/>
          <p:nvPr/>
        </p:nvSpPr>
        <p:spPr>
          <a:xfrm>
            <a:off x="7239150" y="3237750"/>
            <a:ext cx="1054200" cy="38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a:solidFill>
                  <a:srgbClr val="A61C00"/>
                </a:solidFill>
              </a:rPr>
              <a:t>Total 8GB</a:t>
            </a:r>
            <a:endParaRPr>
              <a:solidFill>
                <a:srgbClr val="A61C00"/>
              </a:solidFill>
            </a:endParaRPr>
          </a:p>
        </p:txBody>
      </p:sp>
      <p:sp>
        <p:nvSpPr>
          <p:cNvPr id="102" name="Google Shape;102;p20"/>
          <p:cNvSpPr txBox="1"/>
          <p:nvPr/>
        </p:nvSpPr>
        <p:spPr>
          <a:xfrm>
            <a:off x="7265125" y="2226900"/>
            <a:ext cx="1054200" cy="38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a:solidFill>
                  <a:srgbClr val="A61C00"/>
                </a:solidFill>
              </a:rPr>
              <a:t>4 </a:t>
            </a:r>
            <a:r>
              <a:rPr lang="fr">
                <a:solidFill>
                  <a:srgbClr val="A61C00"/>
                </a:solidFill>
              </a:rPr>
              <a:t>GB</a:t>
            </a:r>
            <a:endParaRPr>
              <a:solidFill>
                <a:srgbClr val="A61C00"/>
              </a:solidFill>
            </a:endParaRPr>
          </a:p>
        </p:txBody>
      </p:sp>
      <p:sp>
        <p:nvSpPr>
          <p:cNvPr id="103" name="Google Shape;103;p20"/>
          <p:cNvSpPr txBox="1"/>
          <p:nvPr/>
        </p:nvSpPr>
        <p:spPr>
          <a:xfrm>
            <a:off x="7265125" y="1167550"/>
            <a:ext cx="1054200" cy="38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a:solidFill>
                  <a:srgbClr val="A61C00"/>
                </a:solidFill>
              </a:rPr>
              <a:t>4 </a:t>
            </a:r>
            <a:r>
              <a:rPr lang="fr">
                <a:solidFill>
                  <a:srgbClr val="A61C00"/>
                </a:solidFill>
              </a:rPr>
              <a:t>GB</a:t>
            </a:r>
            <a:endParaRPr>
              <a:solidFill>
                <a:srgbClr val="A61C00"/>
              </a:solidFill>
            </a:endParaRPr>
          </a:p>
        </p:txBody>
      </p:sp>
      <p:sp>
        <p:nvSpPr>
          <p:cNvPr id="104" name="Google Shape;104;p20"/>
          <p:cNvSpPr txBox="1"/>
          <p:nvPr/>
        </p:nvSpPr>
        <p:spPr>
          <a:xfrm>
            <a:off x="1370675" y="3931325"/>
            <a:ext cx="6151800" cy="946500"/>
          </a:xfrm>
          <a:prstGeom prst="rect">
            <a:avLst/>
          </a:prstGeom>
          <a:noFill/>
          <a:ln>
            <a:noFill/>
          </a:ln>
        </p:spPr>
        <p:txBody>
          <a:bodyPr anchorCtr="0" anchor="t" bIns="91425" lIns="91425" spcFirstLastPara="1" rIns="91425" wrap="square" tIns="91425">
            <a:spAutoFit/>
          </a:bodyPr>
          <a:lstStyle/>
          <a:p>
            <a:pPr indent="-323850" lvl="0" marL="457200" rtl="0" algn="l">
              <a:lnSpc>
                <a:spcPct val="115000"/>
              </a:lnSpc>
              <a:spcBef>
                <a:spcPts val="0"/>
              </a:spcBef>
              <a:spcAft>
                <a:spcPts val="0"/>
              </a:spcAft>
              <a:buClr>
                <a:srgbClr val="E73937"/>
              </a:buClr>
              <a:buSzPts val="1500"/>
              <a:buChar char="●"/>
            </a:pPr>
            <a:r>
              <a:rPr lang="fr" sz="1500">
                <a:solidFill>
                  <a:srgbClr val="1C4587"/>
                </a:solidFill>
              </a:rPr>
              <a:t>VirtualBox takes hardware resources from host OS</a:t>
            </a:r>
            <a:endParaRPr sz="1500">
              <a:solidFill>
                <a:srgbClr val="1C4587"/>
              </a:solidFill>
            </a:endParaRPr>
          </a:p>
          <a:p>
            <a:pPr indent="-323850" lvl="0" marL="457200" rtl="0" algn="l">
              <a:lnSpc>
                <a:spcPct val="115000"/>
              </a:lnSpc>
              <a:spcBef>
                <a:spcPts val="0"/>
              </a:spcBef>
              <a:spcAft>
                <a:spcPts val="0"/>
              </a:spcAft>
              <a:buClr>
                <a:srgbClr val="E73937"/>
              </a:buClr>
              <a:buSzPts val="1500"/>
              <a:buChar char="●"/>
            </a:pPr>
            <a:r>
              <a:rPr lang="fr" sz="1500">
                <a:solidFill>
                  <a:srgbClr val="1C4587"/>
                </a:solidFill>
              </a:rPr>
              <a:t>VirtualBox creates virtual CPU , RAM , storage for each VM</a:t>
            </a:r>
            <a:endParaRPr sz="1500">
              <a:solidFill>
                <a:srgbClr val="1C4587"/>
              </a:solidFill>
            </a:endParaRPr>
          </a:p>
          <a:p>
            <a:pPr indent="-323850" lvl="0" marL="457200" rtl="0" algn="l">
              <a:lnSpc>
                <a:spcPct val="115000"/>
              </a:lnSpc>
              <a:spcBef>
                <a:spcPts val="0"/>
              </a:spcBef>
              <a:spcAft>
                <a:spcPts val="0"/>
              </a:spcAft>
              <a:buClr>
                <a:srgbClr val="E73937"/>
              </a:buClr>
              <a:buSzPts val="1500"/>
              <a:buChar char="●"/>
            </a:pPr>
            <a:r>
              <a:rPr lang="fr" sz="1500">
                <a:solidFill>
                  <a:srgbClr val="1C4587"/>
                </a:solidFill>
              </a:rPr>
              <a:t>You can only give resources you actually have</a:t>
            </a:r>
            <a:endParaRPr b="1" sz="15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21"/>
          <p:cNvSpPr txBox="1"/>
          <p:nvPr/>
        </p:nvSpPr>
        <p:spPr>
          <a:xfrm>
            <a:off x="3217875" y="275850"/>
            <a:ext cx="27735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sz="1900">
                <a:solidFill>
                  <a:srgbClr val="2A4194"/>
                </a:solidFill>
              </a:rPr>
              <a:t>Types of </a:t>
            </a:r>
            <a:r>
              <a:rPr b="1" lang="fr" sz="1900">
                <a:solidFill>
                  <a:srgbClr val="2A4194"/>
                </a:solidFill>
              </a:rPr>
              <a:t>Virtualization</a:t>
            </a:r>
            <a:endParaRPr b="1" sz="1900">
              <a:solidFill>
                <a:srgbClr val="2A4194"/>
              </a:solidFill>
            </a:endParaRPr>
          </a:p>
        </p:txBody>
      </p:sp>
      <p:pic>
        <p:nvPicPr>
          <p:cNvPr id="110" name="Google Shape;110;p21"/>
          <p:cNvPicPr preferRelativeResize="0"/>
          <p:nvPr/>
        </p:nvPicPr>
        <p:blipFill>
          <a:blip r:embed="rId3">
            <a:alphaModFix/>
          </a:blip>
          <a:stretch>
            <a:fillRect/>
          </a:stretch>
        </p:blipFill>
        <p:spPr>
          <a:xfrm>
            <a:off x="5549225" y="1392600"/>
            <a:ext cx="2480226" cy="3750900"/>
          </a:xfrm>
          <a:prstGeom prst="rect">
            <a:avLst/>
          </a:prstGeom>
          <a:noFill/>
          <a:ln>
            <a:noFill/>
          </a:ln>
        </p:spPr>
      </p:pic>
      <p:sp>
        <p:nvSpPr>
          <p:cNvPr id="111" name="Google Shape;111;p21"/>
          <p:cNvSpPr txBox="1"/>
          <p:nvPr/>
        </p:nvSpPr>
        <p:spPr>
          <a:xfrm>
            <a:off x="1536100" y="920525"/>
            <a:ext cx="1278900" cy="384900"/>
          </a:xfrm>
          <a:prstGeom prst="rect">
            <a:avLst/>
          </a:prstGeom>
          <a:solidFill>
            <a:srgbClr val="3D85C6"/>
          </a:solidFill>
          <a:ln cap="flat" cmpd="sng" w="9525">
            <a:solidFill>
              <a:srgbClr val="3D85C6"/>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fr" sz="1300">
                <a:solidFill>
                  <a:srgbClr val="F7F7F8"/>
                </a:solidFill>
              </a:rPr>
              <a:t>Type 1</a:t>
            </a:r>
            <a:endParaRPr b="1" sz="1300">
              <a:solidFill>
                <a:srgbClr val="F7F7F8"/>
              </a:solidFill>
            </a:endParaRPr>
          </a:p>
        </p:txBody>
      </p:sp>
      <p:sp>
        <p:nvSpPr>
          <p:cNvPr id="112" name="Google Shape;112;p21"/>
          <p:cNvSpPr txBox="1"/>
          <p:nvPr/>
        </p:nvSpPr>
        <p:spPr>
          <a:xfrm>
            <a:off x="6243238" y="920525"/>
            <a:ext cx="1278900" cy="384900"/>
          </a:xfrm>
          <a:prstGeom prst="rect">
            <a:avLst/>
          </a:prstGeom>
          <a:solidFill>
            <a:srgbClr val="3D85C6"/>
          </a:solidFill>
          <a:ln cap="flat" cmpd="sng" w="9525">
            <a:solidFill>
              <a:srgbClr val="3D85C6"/>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fr" sz="1300">
                <a:solidFill>
                  <a:srgbClr val="F7F7F8"/>
                </a:solidFill>
              </a:rPr>
              <a:t>Type 2</a:t>
            </a:r>
            <a:endParaRPr b="1" sz="1300">
              <a:solidFill>
                <a:srgbClr val="F7F7F8"/>
              </a:solidFill>
            </a:endParaRPr>
          </a:p>
        </p:txBody>
      </p:sp>
      <p:sp>
        <p:nvSpPr>
          <p:cNvPr id="113" name="Google Shape;113;p21"/>
          <p:cNvSpPr txBox="1"/>
          <p:nvPr/>
        </p:nvSpPr>
        <p:spPr>
          <a:xfrm>
            <a:off x="7467925" y="4400550"/>
            <a:ext cx="1278900" cy="29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a:solidFill>
                  <a:srgbClr val="A61C00"/>
                </a:solidFill>
              </a:rPr>
              <a:t>Personal computers</a:t>
            </a:r>
            <a:endParaRPr>
              <a:solidFill>
                <a:srgbClr val="A61C00"/>
              </a:solidFill>
            </a:endParaRPr>
          </a:p>
        </p:txBody>
      </p:sp>
      <p:pic>
        <p:nvPicPr>
          <p:cNvPr id="114" name="Google Shape;114;p21"/>
          <p:cNvPicPr preferRelativeResize="0"/>
          <p:nvPr/>
        </p:nvPicPr>
        <p:blipFill>
          <a:blip r:embed="rId4">
            <a:alphaModFix/>
          </a:blip>
          <a:stretch>
            <a:fillRect/>
          </a:stretch>
        </p:blipFill>
        <p:spPr>
          <a:xfrm>
            <a:off x="967832" y="1382100"/>
            <a:ext cx="2939530" cy="3750900"/>
          </a:xfrm>
          <a:prstGeom prst="rect">
            <a:avLst/>
          </a:prstGeom>
          <a:noFill/>
          <a:ln>
            <a:noFill/>
          </a:ln>
        </p:spPr>
      </p:pic>
      <p:sp>
        <p:nvSpPr>
          <p:cNvPr id="115" name="Google Shape;115;p21"/>
          <p:cNvSpPr txBox="1"/>
          <p:nvPr/>
        </p:nvSpPr>
        <p:spPr>
          <a:xfrm>
            <a:off x="3339100" y="4400550"/>
            <a:ext cx="1278900" cy="29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a:solidFill>
                  <a:srgbClr val="A61C00"/>
                </a:solidFill>
              </a:rPr>
              <a:t>For big companies</a:t>
            </a:r>
            <a:endParaRPr>
              <a:solidFill>
                <a:srgbClr val="A61C00"/>
              </a:solidFill>
            </a:endParaRPr>
          </a:p>
        </p:txBody>
      </p:sp>
      <p:sp>
        <p:nvSpPr>
          <p:cNvPr id="116" name="Google Shape;116;p21"/>
          <p:cNvSpPr txBox="1"/>
          <p:nvPr/>
        </p:nvSpPr>
        <p:spPr>
          <a:xfrm>
            <a:off x="1536100" y="4294050"/>
            <a:ext cx="1803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a:solidFill>
                  <a:srgbClr val="3C78D8"/>
                </a:solidFill>
              </a:rPr>
              <a:t>On bare metal</a:t>
            </a:r>
            <a:endParaRPr b="1">
              <a:solidFill>
                <a:srgbClr val="3C78D8"/>
              </a:solidFill>
            </a:endParaRPr>
          </a:p>
        </p:txBody>
      </p:sp>
      <p:pic>
        <p:nvPicPr>
          <p:cNvPr id="117" name="Google Shape;117;p21"/>
          <p:cNvPicPr preferRelativeResize="0"/>
          <p:nvPr/>
        </p:nvPicPr>
        <p:blipFill>
          <a:blip r:embed="rId5">
            <a:alphaModFix/>
          </a:blip>
          <a:stretch>
            <a:fillRect/>
          </a:stretch>
        </p:blipFill>
        <p:spPr>
          <a:xfrm>
            <a:off x="608441" y="2571741"/>
            <a:ext cx="1105950" cy="645725"/>
          </a:xfrm>
          <a:prstGeom prst="rect">
            <a:avLst/>
          </a:prstGeom>
          <a:noFill/>
          <a:ln>
            <a:noFill/>
          </a:ln>
        </p:spPr>
      </p:pic>
      <p:pic>
        <p:nvPicPr>
          <p:cNvPr id="118" name="Google Shape;118;p21"/>
          <p:cNvPicPr preferRelativeResize="0"/>
          <p:nvPr/>
        </p:nvPicPr>
        <p:blipFill>
          <a:blip r:embed="rId6">
            <a:alphaModFix/>
          </a:blip>
          <a:stretch>
            <a:fillRect/>
          </a:stretch>
        </p:blipFill>
        <p:spPr>
          <a:xfrm>
            <a:off x="3025188" y="2571754"/>
            <a:ext cx="1568575" cy="6457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22"/>
          <p:cNvSpPr txBox="1"/>
          <p:nvPr/>
        </p:nvSpPr>
        <p:spPr>
          <a:xfrm>
            <a:off x="2628675" y="442050"/>
            <a:ext cx="37722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sz="1900">
                <a:solidFill>
                  <a:srgbClr val="2A4194"/>
                </a:solidFill>
              </a:rPr>
              <a:t>Benefits of </a:t>
            </a:r>
            <a:r>
              <a:rPr b="1" lang="fr" sz="1900">
                <a:solidFill>
                  <a:srgbClr val="2A4194"/>
                </a:solidFill>
              </a:rPr>
              <a:t>Virtual machines</a:t>
            </a:r>
            <a:endParaRPr b="1" sz="1900">
              <a:solidFill>
                <a:srgbClr val="2A4194"/>
              </a:solidFill>
            </a:endParaRPr>
          </a:p>
        </p:txBody>
      </p:sp>
      <p:sp>
        <p:nvSpPr>
          <p:cNvPr id="124" name="Google Shape;124;p22"/>
          <p:cNvSpPr txBox="1"/>
          <p:nvPr/>
        </p:nvSpPr>
        <p:spPr>
          <a:xfrm>
            <a:off x="352725" y="1186350"/>
            <a:ext cx="4804800" cy="3532500"/>
          </a:xfrm>
          <a:prstGeom prst="rect">
            <a:avLst/>
          </a:prstGeom>
          <a:noFill/>
          <a:ln>
            <a:noFill/>
          </a:ln>
        </p:spPr>
        <p:txBody>
          <a:bodyPr anchorCtr="0" anchor="t" bIns="91425" lIns="91425" spcFirstLastPara="1" rIns="91425" wrap="square" tIns="91425">
            <a:spAutoFit/>
          </a:bodyPr>
          <a:lstStyle/>
          <a:p>
            <a:pPr indent="-323850" lvl="0" marL="457200" rtl="0" algn="l">
              <a:lnSpc>
                <a:spcPct val="150000"/>
              </a:lnSpc>
              <a:spcBef>
                <a:spcPts val="0"/>
              </a:spcBef>
              <a:spcAft>
                <a:spcPts val="0"/>
              </a:spcAft>
              <a:buClr>
                <a:srgbClr val="E73937"/>
              </a:buClr>
              <a:buSzPts val="1500"/>
              <a:buChar char="●"/>
            </a:pPr>
            <a:r>
              <a:rPr lang="fr" sz="1500">
                <a:solidFill>
                  <a:srgbClr val="1C4587"/>
                </a:solidFill>
              </a:rPr>
              <a:t>Software Development and Testing</a:t>
            </a:r>
            <a:endParaRPr sz="1500">
              <a:solidFill>
                <a:srgbClr val="1C4587"/>
              </a:solidFill>
            </a:endParaRPr>
          </a:p>
          <a:p>
            <a:pPr indent="-323850" lvl="0" marL="457200" rtl="0" algn="l">
              <a:lnSpc>
                <a:spcPct val="150000"/>
              </a:lnSpc>
              <a:spcBef>
                <a:spcPts val="0"/>
              </a:spcBef>
              <a:spcAft>
                <a:spcPts val="0"/>
              </a:spcAft>
              <a:buClr>
                <a:srgbClr val="E73937"/>
              </a:buClr>
              <a:buSzPts val="1500"/>
              <a:buChar char="●"/>
            </a:pPr>
            <a:r>
              <a:rPr lang="fr" sz="1500">
                <a:solidFill>
                  <a:srgbClr val="1C4587"/>
                </a:solidFill>
              </a:rPr>
              <a:t>Training and Labs</a:t>
            </a:r>
            <a:endParaRPr sz="1500">
              <a:solidFill>
                <a:srgbClr val="1C4587"/>
              </a:solidFill>
            </a:endParaRPr>
          </a:p>
          <a:p>
            <a:pPr indent="-323850" lvl="0" marL="457200" rtl="0" algn="l">
              <a:lnSpc>
                <a:spcPct val="150000"/>
              </a:lnSpc>
              <a:spcBef>
                <a:spcPts val="0"/>
              </a:spcBef>
              <a:spcAft>
                <a:spcPts val="0"/>
              </a:spcAft>
              <a:buClr>
                <a:srgbClr val="E73937"/>
              </a:buClr>
              <a:buSzPts val="1500"/>
              <a:buChar char="●"/>
            </a:pPr>
            <a:r>
              <a:rPr lang="fr" sz="1500">
                <a:solidFill>
                  <a:srgbClr val="1C4587"/>
                </a:solidFill>
              </a:rPr>
              <a:t>Legacy Software Maintenance</a:t>
            </a:r>
            <a:endParaRPr sz="1500">
              <a:solidFill>
                <a:srgbClr val="1C4587"/>
              </a:solidFill>
            </a:endParaRPr>
          </a:p>
          <a:p>
            <a:pPr indent="-323850" lvl="0" marL="457200" rtl="0" algn="l">
              <a:lnSpc>
                <a:spcPct val="150000"/>
              </a:lnSpc>
              <a:spcBef>
                <a:spcPts val="0"/>
              </a:spcBef>
              <a:spcAft>
                <a:spcPts val="0"/>
              </a:spcAft>
              <a:buClr>
                <a:srgbClr val="E73937"/>
              </a:buClr>
              <a:buSzPts val="1500"/>
              <a:buChar char="●"/>
            </a:pPr>
            <a:r>
              <a:rPr lang="fr" sz="1500">
                <a:solidFill>
                  <a:srgbClr val="1C4587"/>
                </a:solidFill>
              </a:rPr>
              <a:t>Efficient usage of hardware resources</a:t>
            </a:r>
            <a:endParaRPr sz="1500">
              <a:solidFill>
                <a:srgbClr val="1C4587"/>
              </a:solidFill>
            </a:endParaRPr>
          </a:p>
          <a:p>
            <a:pPr indent="-323850" lvl="0" marL="457200" rtl="0" algn="l">
              <a:lnSpc>
                <a:spcPct val="150000"/>
              </a:lnSpc>
              <a:spcBef>
                <a:spcPts val="0"/>
              </a:spcBef>
              <a:spcAft>
                <a:spcPts val="0"/>
              </a:spcAft>
              <a:buClr>
                <a:srgbClr val="E73937"/>
              </a:buClr>
              <a:buSzPts val="1500"/>
              <a:buChar char="●"/>
            </a:pPr>
            <a:r>
              <a:rPr lang="fr" sz="1500">
                <a:solidFill>
                  <a:srgbClr val="1C4587"/>
                </a:solidFill>
              </a:rPr>
              <a:t>VM are completely separated</a:t>
            </a:r>
            <a:endParaRPr sz="1500">
              <a:solidFill>
                <a:srgbClr val="1C4587"/>
              </a:solidFill>
            </a:endParaRPr>
          </a:p>
          <a:p>
            <a:pPr indent="-323850" lvl="0" marL="457200" rtl="0" algn="l">
              <a:lnSpc>
                <a:spcPct val="150000"/>
              </a:lnSpc>
              <a:spcBef>
                <a:spcPts val="0"/>
              </a:spcBef>
              <a:spcAft>
                <a:spcPts val="0"/>
              </a:spcAft>
              <a:buClr>
                <a:srgbClr val="E73937"/>
              </a:buClr>
              <a:buSzPts val="1500"/>
              <a:buChar char="●"/>
            </a:pPr>
            <a:r>
              <a:rPr lang="fr" sz="1500">
                <a:solidFill>
                  <a:srgbClr val="1C4587"/>
                </a:solidFill>
              </a:rPr>
              <a:t>flexibility of choosing any resource combination</a:t>
            </a:r>
            <a:endParaRPr sz="1500">
              <a:solidFill>
                <a:srgbClr val="1C4587"/>
              </a:solidFill>
            </a:endParaRPr>
          </a:p>
          <a:p>
            <a:pPr indent="-323850" lvl="0" marL="457200" rtl="0" algn="l">
              <a:lnSpc>
                <a:spcPct val="150000"/>
              </a:lnSpc>
              <a:spcBef>
                <a:spcPts val="0"/>
              </a:spcBef>
              <a:spcAft>
                <a:spcPts val="0"/>
              </a:spcAft>
              <a:buClr>
                <a:srgbClr val="E73937"/>
              </a:buClr>
              <a:buSzPts val="1500"/>
              <a:buChar char="●"/>
            </a:pPr>
            <a:r>
              <a:rPr lang="fr" sz="1500">
                <a:solidFill>
                  <a:srgbClr val="1C4587"/>
                </a:solidFill>
              </a:rPr>
              <a:t>Abstraction of the operating system from the hardware ( OS loosely coupled to the hardware )</a:t>
            </a:r>
            <a:endParaRPr sz="1500">
              <a:solidFill>
                <a:srgbClr val="1C4587"/>
              </a:solidFill>
            </a:endParaRPr>
          </a:p>
          <a:p>
            <a:pPr indent="-323850" lvl="0" marL="457200" rtl="0" algn="l">
              <a:lnSpc>
                <a:spcPct val="150000"/>
              </a:lnSpc>
              <a:spcBef>
                <a:spcPts val="0"/>
              </a:spcBef>
              <a:spcAft>
                <a:spcPts val="0"/>
              </a:spcAft>
              <a:buClr>
                <a:srgbClr val="E73937"/>
              </a:buClr>
              <a:buSzPts val="1500"/>
              <a:buChar char="●"/>
            </a:pPr>
            <a:r>
              <a:rPr lang="fr" sz="1500">
                <a:solidFill>
                  <a:srgbClr val="1C4587"/>
                </a:solidFill>
              </a:rPr>
              <a:t>Os as a portable file system</a:t>
            </a:r>
            <a:endParaRPr sz="1500">
              <a:solidFill>
                <a:srgbClr val="1C4587"/>
              </a:solidFill>
            </a:endParaRPr>
          </a:p>
          <a:p>
            <a:pPr indent="-323850" lvl="0" marL="457200" rtl="0" algn="l">
              <a:lnSpc>
                <a:spcPct val="150000"/>
              </a:lnSpc>
              <a:spcBef>
                <a:spcPts val="0"/>
              </a:spcBef>
              <a:spcAft>
                <a:spcPts val="0"/>
              </a:spcAft>
              <a:buClr>
                <a:srgbClr val="E73937"/>
              </a:buClr>
              <a:buSzPts val="1500"/>
              <a:buChar char="●"/>
            </a:pPr>
            <a:r>
              <a:rPr lang="fr" sz="1500">
                <a:solidFill>
                  <a:srgbClr val="1C4587"/>
                </a:solidFill>
              </a:rPr>
              <a:t>Backup and Disaster Recovery</a:t>
            </a:r>
            <a:endParaRPr b="1" sz="1500"/>
          </a:p>
        </p:txBody>
      </p:sp>
      <p:pic>
        <p:nvPicPr>
          <p:cNvPr id="125" name="Google Shape;125;p22"/>
          <p:cNvPicPr preferRelativeResize="0"/>
          <p:nvPr/>
        </p:nvPicPr>
        <p:blipFill>
          <a:blip r:embed="rId3">
            <a:alphaModFix/>
          </a:blip>
          <a:stretch>
            <a:fillRect/>
          </a:stretch>
        </p:blipFill>
        <p:spPr>
          <a:xfrm>
            <a:off x="5157525" y="1129150"/>
            <a:ext cx="3688599" cy="368859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23"/>
          <p:cNvSpPr txBox="1"/>
          <p:nvPr/>
        </p:nvSpPr>
        <p:spPr>
          <a:xfrm>
            <a:off x="456100" y="971550"/>
            <a:ext cx="3980100" cy="769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sz="1900">
                <a:solidFill>
                  <a:srgbClr val="2A4194"/>
                </a:solidFill>
              </a:rPr>
              <a:t> The Growing Complexity of Traditional IT</a:t>
            </a:r>
            <a:endParaRPr b="1" sz="1900">
              <a:solidFill>
                <a:srgbClr val="2A4194"/>
              </a:solidFill>
            </a:endParaRPr>
          </a:p>
        </p:txBody>
      </p:sp>
      <p:sp>
        <p:nvSpPr>
          <p:cNvPr id="131" name="Google Shape;131;p23"/>
          <p:cNvSpPr txBox="1"/>
          <p:nvPr/>
        </p:nvSpPr>
        <p:spPr>
          <a:xfrm>
            <a:off x="478700" y="2089200"/>
            <a:ext cx="4222800" cy="2031900"/>
          </a:xfrm>
          <a:prstGeom prst="rect">
            <a:avLst/>
          </a:prstGeom>
          <a:noFill/>
          <a:ln>
            <a:noFill/>
          </a:ln>
        </p:spPr>
        <p:txBody>
          <a:bodyPr anchorCtr="0" anchor="t" bIns="91425" lIns="91425" spcFirstLastPara="1" rIns="91425" wrap="square" tIns="91425">
            <a:spAutoFit/>
          </a:bodyPr>
          <a:lstStyle/>
          <a:p>
            <a:pPr indent="-323850" lvl="0" marL="457200" rtl="0" algn="l">
              <a:lnSpc>
                <a:spcPct val="175000"/>
              </a:lnSpc>
              <a:spcBef>
                <a:spcPts val="0"/>
              </a:spcBef>
              <a:spcAft>
                <a:spcPts val="0"/>
              </a:spcAft>
              <a:buClr>
                <a:srgbClr val="E73937"/>
              </a:buClr>
              <a:buSzPts val="1500"/>
              <a:buChar char="●"/>
            </a:pPr>
            <a:r>
              <a:rPr lang="fr" sz="1500">
                <a:solidFill>
                  <a:srgbClr val="2A4194"/>
                </a:solidFill>
              </a:rPr>
              <a:t>On-premises setups demanded constant attention. From software updates and security patches to hardware repairs and replacements, businesses had to be perpetually vigilant.</a:t>
            </a:r>
            <a:endParaRPr sz="1500">
              <a:solidFill>
                <a:srgbClr val="2A4194"/>
              </a:solidFill>
            </a:endParaRPr>
          </a:p>
        </p:txBody>
      </p:sp>
      <p:pic>
        <p:nvPicPr>
          <p:cNvPr id="132" name="Google Shape;132;p23"/>
          <p:cNvPicPr preferRelativeResize="0"/>
          <p:nvPr/>
        </p:nvPicPr>
        <p:blipFill>
          <a:blip r:embed="rId3">
            <a:alphaModFix/>
          </a:blip>
          <a:stretch>
            <a:fillRect/>
          </a:stretch>
        </p:blipFill>
        <p:spPr>
          <a:xfrm>
            <a:off x="4902037" y="844237"/>
            <a:ext cx="3912225" cy="39122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24"/>
          <p:cNvSpPr txBox="1"/>
          <p:nvPr/>
        </p:nvSpPr>
        <p:spPr>
          <a:xfrm>
            <a:off x="2080100" y="733050"/>
            <a:ext cx="49833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sz="1900">
                <a:solidFill>
                  <a:srgbClr val="2A4194"/>
                </a:solidFill>
              </a:rPr>
              <a:t>Problems with traditional IT approach</a:t>
            </a:r>
            <a:endParaRPr b="1" sz="1900">
              <a:solidFill>
                <a:srgbClr val="2A4194"/>
              </a:solidFill>
            </a:endParaRPr>
          </a:p>
        </p:txBody>
      </p:sp>
      <p:sp>
        <p:nvSpPr>
          <p:cNvPr id="138" name="Google Shape;138;p24"/>
          <p:cNvSpPr txBox="1"/>
          <p:nvPr/>
        </p:nvSpPr>
        <p:spPr>
          <a:xfrm>
            <a:off x="809875" y="1657350"/>
            <a:ext cx="6151800" cy="2435700"/>
          </a:xfrm>
          <a:prstGeom prst="rect">
            <a:avLst/>
          </a:prstGeom>
          <a:noFill/>
          <a:ln>
            <a:noFill/>
          </a:ln>
        </p:spPr>
        <p:txBody>
          <a:bodyPr anchorCtr="0" anchor="t" bIns="91425" lIns="91425" spcFirstLastPara="1" rIns="91425" wrap="square" tIns="91425">
            <a:spAutoFit/>
          </a:bodyPr>
          <a:lstStyle/>
          <a:p>
            <a:pPr indent="-323850" lvl="0" marL="457200" rtl="0" algn="l">
              <a:lnSpc>
                <a:spcPct val="175000"/>
              </a:lnSpc>
              <a:spcBef>
                <a:spcPts val="0"/>
              </a:spcBef>
              <a:spcAft>
                <a:spcPts val="0"/>
              </a:spcAft>
              <a:buClr>
                <a:srgbClr val="E73937"/>
              </a:buClr>
              <a:buSzPts val="1500"/>
              <a:buChar char="●"/>
            </a:pPr>
            <a:r>
              <a:rPr lang="fr" sz="1500">
                <a:solidFill>
                  <a:srgbClr val="1C4587"/>
                </a:solidFill>
              </a:rPr>
              <a:t>Pay for the rent for the data center</a:t>
            </a:r>
            <a:endParaRPr sz="1500">
              <a:solidFill>
                <a:srgbClr val="1C4587"/>
              </a:solidFill>
            </a:endParaRPr>
          </a:p>
          <a:p>
            <a:pPr indent="-323850" lvl="0" marL="457200" rtl="0" algn="l">
              <a:lnSpc>
                <a:spcPct val="175000"/>
              </a:lnSpc>
              <a:spcBef>
                <a:spcPts val="0"/>
              </a:spcBef>
              <a:spcAft>
                <a:spcPts val="0"/>
              </a:spcAft>
              <a:buClr>
                <a:srgbClr val="E73937"/>
              </a:buClr>
              <a:buSzPts val="1500"/>
              <a:buChar char="●"/>
            </a:pPr>
            <a:r>
              <a:rPr lang="fr" sz="1500">
                <a:solidFill>
                  <a:srgbClr val="1C4587"/>
                </a:solidFill>
              </a:rPr>
              <a:t>Pay for power supply, cooling, maintenance</a:t>
            </a:r>
            <a:endParaRPr sz="1500">
              <a:solidFill>
                <a:srgbClr val="1C4587"/>
              </a:solidFill>
            </a:endParaRPr>
          </a:p>
          <a:p>
            <a:pPr indent="-323850" lvl="0" marL="457200" rtl="0" algn="l">
              <a:lnSpc>
                <a:spcPct val="175000"/>
              </a:lnSpc>
              <a:spcBef>
                <a:spcPts val="0"/>
              </a:spcBef>
              <a:spcAft>
                <a:spcPts val="0"/>
              </a:spcAft>
              <a:buClr>
                <a:srgbClr val="E73937"/>
              </a:buClr>
              <a:buSzPts val="1500"/>
              <a:buChar char="●"/>
            </a:pPr>
            <a:r>
              <a:rPr lang="fr" sz="1500">
                <a:solidFill>
                  <a:srgbClr val="1C4587"/>
                </a:solidFill>
              </a:rPr>
              <a:t>Adding and replacing hardware takes time</a:t>
            </a:r>
            <a:endParaRPr sz="1500">
              <a:solidFill>
                <a:srgbClr val="1C4587"/>
              </a:solidFill>
            </a:endParaRPr>
          </a:p>
          <a:p>
            <a:pPr indent="-323850" lvl="0" marL="457200" rtl="0" algn="l">
              <a:lnSpc>
                <a:spcPct val="175000"/>
              </a:lnSpc>
              <a:spcBef>
                <a:spcPts val="0"/>
              </a:spcBef>
              <a:spcAft>
                <a:spcPts val="0"/>
              </a:spcAft>
              <a:buClr>
                <a:srgbClr val="E73937"/>
              </a:buClr>
              <a:buSzPts val="1500"/>
              <a:buChar char="●"/>
            </a:pPr>
            <a:r>
              <a:rPr lang="fr" sz="1500">
                <a:solidFill>
                  <a:srgbClr val="1C4587"/>
                </a:solidFill>
              </a:rPr>
              <a:t>Scaling is limited</a:t>
            </a:r>
            <a:endParaRPr sz="1500">
              <a:solidFill>
                <a:srgbClr val="1C4587"/>
              </a:solidFill>
            </a:endParaRPr>
          </a:p>
          <a:p>
            <a:pPr indent="-323850" lvl="0" marL="457200" rtl="0" algn="l">
              <a:lnSpc>
                <a:spcPct val="175000"/>
              </a:lnSpc>
              <a:spcBef>
                <a:spcPts val="0"/>
              </a:spcBef>
              <a:spcAft>
                <a:spcPts val="0"/>
              </a:spcAft>
              <a:buClr>
                <a:srgbClr val="E73937"/>
              </a:buClr>
              <a:buSzPts val="1500"/>
              <a:buChar char="●"/>
            </a:pPr>
            <a:r>
              <a:rPr lang="fr" sz="1500">
                <a:solidFill>
                  <a:srgbClr val="1C4587"/>
                </a:solidFill>
              </a:rPr>
              <a:t>Hire 24/7 team to monitor the infrastructure</a:t>
            </a:r>
            <a:endParaRPr sz="1500">
              <a:solidFill>
                <a:srgbClr val="1C4587"/>
              </a:solidFill>
            </a:endParaRPr>
          </a:p>
          <a:p>
            <a:pPr indent="-323850" lvl="0" marL="457200" rtl="0" algn="l">
              <a:lnSpc>
                <a:spcPct val="175000"/>
              </a:lnSpc>
              <a:spcBef>
                <a:spcPts val="0"/>
              </a:spcBef>
              <a:spcAft>
                <a:spcPts val="0"/>
              </a:spcAft>
              <a:buClr>
                <a:srgbClr val="E73937"/>
              </a:buClr>
              <a:buSzPts val="1500"/>
              <a:buChar char="●"/>
            </a:pPr>
            <a:r>
              <a:rPr lang="fr" sz="1500">
                <a:solidFill>
                  <a:srgbClr val="1C4587"/>
                </a:solidFill>
              </a:rPr>
              <a:t>How to deal with disasters? (earthquake, power shutdown, fire…)</a:t>
            </a:r>
            <a:endParaRPr b="1" sz="1500"/>
          </a:p>
        </p:txBody>
      </p:sp>
      <p:pic>
        <p:nvPicPr>
          <p:cNvPr id="139" name="Google Shape;139;p24"/>
          <p:cNvPicPr preferRelativeResize="0"/>
          <p:nvPr/>
        </p:nvPicPr>
        <p:blipFill>
          <a:blip r:embed="rId3">
            <a:alphaModFix/>
          </a:blip>
          <a:stretch>
            <a:fillRect/>
          </a:stretch>
        </p:blipFill>
        <p:spPr>
          <a:xfrm>
            <a:off x="6060195" y="1450225"/>
            <a:ext cx="2783025" cy="22430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5"/>
          <p:cNvSpPr txBox="1"/>
          <p:nvPr/>
        </p:nvSpPr>
        <p:spPr>
          <a:xfrm>
            <a:off x="1493775" y="903575"/>
            <a:ext cx="49833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sz="1900">
                <a:solidFill>
                  <a:srgbClr val="2A4194"/>
                </a:solidFill>
              </a:rPr>
              <a:t>What is Cloud Computing?</a:t>
            </a:r>
            <a:endParaRPr b="1" sz="1900">
              <a:solidFill>
                <a:srgbClr val="2A4194"/>
              </a:solidFill>
            </a:endParaRPr>
          </a:p>
        </p:txBody>
      </p:sp>
      <p:sp>
        <p:nvSpPr>
          <p:cNvPr id="145" name="Google Shape;145;p25"/>
          <p:cNvSpPr txBox="1"/>
          <p:nvPr/>
        </p:nvSpPr>
        <p:spPr>
          <a:xfrm>
            <a:off x="683450" y="1986450"/>
            <a:ext cx="8233800" cy="2435700"/>
          </a:xfrm>
          <a:prstGeom prst="rect">
            <a:avLst/>
          </a:prstGeom>
          <a:noFill/>
          <a:ln>
            <a:noFill/>
          </a:ln>
        </p:spPr>
        <p:txBody>
          <a:bodyPr anchorCtr="0" anchor="t" bIns="91425" lIns="91425" spcFirstLastPara="1" rIns="91425" wrap="square" tIns="91425">
            <a:spAutoFit/>
          </a:bodyPr>
          <a:lstStyle/>
          <a:p>
            <a:pPr indent="-323850" lvl="0" marL="457200" rtl="0" algn="l">
              <a:lnSpc>
                <a:spcPct val="175000"/>
              </a:lnSpc>
              <a:spcBef>
                <a:spcPts val="0"/>
              </a:spcBef>
              <a:spcAft>
                <a:spcPts val="0"/>
              </a:spcAft>
              <a:buClr>
                <a:srgbClr val="E73937"/>
              </a:buClr>
              <a:buSzPts val="1500"/>
              <a:buChar char="●"/>
            </a:pPr>
            <a:r>
              <a:rPr lang="fr" sz="1500">
                <a:solidFill>
                  <a:srgbClr val="1C4587"/>
                </a:solidFill>
              </a:rPr>
              <a:t>Cloud computing is the on-demand delivery of compute power, database storage, applications, and other IT resources</a:t>
            </a:r>
            <a:endParaRPr sz="1500">
              <a:solidFill>
                <a:srgbClr val="1C4587"/>
              </a:solidFill>
            </a:endParaRPr>
          </a:p>
          <a:p>
            <a:pPr indent="-323850" lvl="0" marL="457200" rtl="0" algn="l">
              <a:lnSpc>
                <a:spcPct val="175000"/>
              </a:lnSpc>
              <a:spcBef>
                <a:spcPts val="0"/>
              </a:spcBef>
              <a:spcAft>
                <a:spcPts val="0"/>
              </a:spcAft>
              <a:buClr>
                <a:srgbClr val="E73937"/>
              </a:buClr>
              <a:buSzPts val="1500"/>
              <a:buChar char="●"/>
            </a:pPr>
            <a:r>
              <a:rPr lang="fr" sz="1500">
                <a:solidFill>
                  <a:srgbClr val="1C4587"/>
                </a:solidFill>
              </a:rPr>
              <a:t>You can provision exactly the right type and size of computing resources you need</a:t>
            </a:r>
            <a:endParaRPr sz="1500">
              <a:solidFill>
                <a:srgbClr val="1C4587"/>
              </a:solidFill>
            </a:endParaRPr>
          </a:p>
          <a:p>
            <a:pPr indent="-323850" lvl="0" marL="457200" rtl="0" algn="l">
              <a:lnSpc>
                <a:spcPct val="175000"/>
              </a:lnSpc>
              <a:spcBef>
                <a:spcPts val="0"/>
              </a:spcBef>
              <a:spcAft>
                <a:spcPts val="0"/>
              </a:spcAft>
              <a:buClr>
                <a:srgbClr val="E73937"/>
              </a:buClr>
              <a:buSzPts val="1500"/>
              <a:buChar char="●"/>
            </a:pPr>
            <a:r>
              <a:rPr lang="fr" sz="1500">
                <a:solidFill>
                  <a:srgbClr val="1C4587"/>
                </a:solidFill>
              </a:rPr>
              <a:t>You can access as many resources as you need, almost instantly</a:t>
            </a:r>
            <a:endParaRPr sz="1500">
              <a:solidFill>
                <a:srgbClr val="1C4587"/>
              </a:solidFill>
            </a:endParaRPr>
          </a:p>
          <a:p>
            <a:pPr indent="-323850" lvl="0" marL="457200" rtl="0" algn="l">
              <a:lnSpc>
                <a:spcPct val="175000"/>
              </a:lnSpc>
              <a:spcBef>
                <a:spcPts val="0"/>
              </a:spcBef>
              <a:spcAft>
                <a:spcPts val="0"/>
              </a:spcAft>
              <a:buClr>
                <a:srgbClr val="E73937"/>
              </a:buClr>
              <a:buSzPts val="1500"/>
              <a:buChar char="●"/>
            </a:pPr>
            <a:r>
              <a:rPr lang="fr" sz="1500">
                <a:solidFill>
                  <a:srgbClr val="1C4587"/>
                </a:solidFill>
              </a:rPr>
              <a:t> With data redundancy and disaster recovery features, cloud providers ensure high availability, minimizing potential downtimes.</a:t>
            </a:r>
            <a:endParaRPr sz="1500">
              <a:solidFill>
                <a:srgbClr val="1C4587"/>
              </a:solidFill>
            </a:endParaRPr>
          </a:p>
        </p:txBody>
      </p:sp>
      <p:pic>
        <p:nvPicPr>
          <p:cNvPr id="146" name="Google Shape;146;p25"/>
          <p:cNvPicPr preferRelativeResize="0"/>
          <p:nvPr/>
        </p:nvPicPr>
        <p:blipFill>
          <a:blip r:embed="rId3">
            <a:alphaModFix/>
          </a:blip>
          <a:stretch>
            <a:fillRect/>
          </a:stretch>
        </p:blipFill>
        <p:spPr>
          <a:xfrm>
            <a:off x="5666175" y="478266"/>
            <a:ext cx="1926650" cy="13276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1_Office Theme">
  <a:themeElements>
    <a:clrScheme name="Hosvider">
      <a:dk1>
        <a:srgbClr val="000000"/>
      </a:dk1>
      <a:lt1>
        <a:srgbClr val="FFFFFF"/>
      </a:lt1>
      <a:dk2>
        <a:srgbClr val="302B68"/>
      </a:dk2>
      <a:lt2>
        <a:srgbClr val="F8F8F8"/>
      </a:lt2>
      <a:accent1>
        <a:srgbClr val="15025F"/>
      </a:accent1>
      <a:accent2>
        <a:srgbClr val="1F038D"/>
      </a:accent2>
      <a:accent3>
        <a:srgbClr val="FA3361"/>
      </a:accent3>
      <a:accent4>
        <a:srgbClr val="B61919"/>
      </a:accent4>
      <a:accent5>
        <a:srgbClr val="FFA922"/>
      </a:accent5>
      <a:accent6>
        <a:srgbClr val="FF6B6B"/>
      </a:accent6>
      <a:hlink>
        <a:srgbClr val="200390"/>
      </a:hlink>
      <a:folHlink>
        <a:srgbClr val="FA336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